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Lst>
  <p:notesMasterIdLst>
    <p:notesMasterId r:id="rId22"/>
  </p:notesMasterIdLst>
  <p:handoutMasterIdLst>
    <p:handoutMasterId r:id="rId23"/>
  </p:handoutMasterIdLst>
  <p:sldIdLst>
    <p:sldId id="272" r:id="rId2"/>
    <p:sldId id="290" r:id="rId3"/>
    <p:sldId id="259" r:id="rId4"/>
    <p:sldId id="264" r:id="rId5"/>
    <p:sldId id="265" r:id="rId6"/>
    <p:sldId id="266" r:id="rId7"/>
    <p:sldId id="267" r:id="rId8"/>
    <p:sldId id="268" r:id="rId9"/>
    <p:sldId id="269" r:id="rId10"/>
    <p:sldId id="270" r:id="rId11"/>
    <p:sldId id="261" r:id="rId12"/>
    <p:sldId id="287" r:id="rId13"/>
    <p:sldId id="295" r:id="rId14"/>
    <p:sldId id="283" r:id="rId15"/>
    <p:sldId id="291" r:id="rId16"/>
    <p:sldId id="292" r:id="rId17"/>
    <p:sldId id="293" r:id="rId18"/>
    <p:sldId id="288" r:id="rId19"/>
    <p:sldId id="289" r:id="rId20"/>
    <p:sldId id="294" r:id="rId21"/>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07">
          <p15:clr>
            <a:srgbClr val="A4A3A4"/>
          </p15:clr>
        </p15:guide>
        <p15:guide id="2" orient="horz" pos="3053">
          <p15:clr>
            <a:srgbClr val="A4A3A4"/>
          </p15:clr>
        </p15:guide>
        <p15:guide id="3" pos="2741">
          <p15:clr>
            <a:srgbClr val="A4A3A4"/>
          </p15:clr>
        </p15:guide>
        <p15:guide id="4" pos="2453">
          <p15:clr>
            <a:srgbClr val="A4A3A4"/>
          </p15:clr>
        </p15:guide>
        <p15:guide id="5" pos="5558">
          <p15:clr>
            <a:srgbClr val="A4A3A4"/>
          </p15:clr>
        </p15:guide>
        <p15:guide id="6" pos="3998">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tesh Gohil" initials="" lastIdx="31" clrIdx="0"/>
  <p:cmAuthor id="1" name="DCM" initials="NTT"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AB0810"/>
    <a:srgbClr val="FDBE24"/>
    <a:srgbClr val="FA661C"/>
    <a:srgbClr val="90BDDB"/>
    <a:srgbClr val="335FFA"/>
    <a:srgbClr val="349A97"/>
    <a:srgbClr val="2C92B6"/>
    <a:srgbClr val="489542"/>
    <a:srgbClr val="54545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0" autoAdjust="0"/>
    <p:restoredTop sz="93945" autoAdjust="0"/>
  </p:normalViewPr>
  <p:slideViewPr>
    <p:cSldViewPr snapToGrid="0" snapToObjects="1" showGuides="1">
      <p:cViewPr varScale="1">
        <p:scale>
          <a:sx n="137" d="100"/>
          <a:sy n="137" d="100"/>
        </p:scale>
        <p:origin x="132" y="288"/>
      </p:cViewPr>
      <p:guideLst>
        <p:guide orient="horz" pos="307"/>
        <p:guide orient="horz" pos="3053"/>
        <p:guide pos="2741"/>
        <p:guide pos="2453"/>
        <p:guide pos="5558"/>
        <p:guide pos="39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06" d="100"/>
        <a:sy n="20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FE48B1C-1E6B-744F-8E6C-3836D33BC0D9}" type="datetimeFigureOut">
              <a:rPr lang="en-US"/>
              <a:pPr>
                <a:defRPr/>
              </a:pPr>
              <a:t>11/8/2016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5A8EAB7-F1BA-274C-91A9-46214A29E509}" type="slidenum">
              <a:rPr lang="en-US"/>
              <a:pPr>
                <a:defRPr/>
              </a:pPr>
              <a:t>‹#›</a:t>
            </a:fld>
            <a:endParaRPr lang="en-US"/>
          </a:p>
        </p:txBody>
      </p:sp>
    </p:spTree>
    <p:extLst>
      <p:ext uri="{BB962C8B-B14F-4D97-AF65-F5344CB8AC3E}">
        <p14:creationId xmlns:p14="http://schemas.microsoft.com/office/powerpoint/2010/main" val="33384806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A637A29-4E7E-A24B-BAB1-D48C888F91E4}" type="datetimeFigureOut">
              <a:rPr lang="en-US"/>
              <a:pPr>
                <a:defRPr/>
              </a:pPr>
              <a:t>11/8/2016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F97A1FA6-25DE-9E4E-A34D-CF67DE7DBDC7}" type="slidenum">
              <a:rPr lang="en-US"/>
              <a:pPr>
                <a:defRPr/>
              </a:pPr>
              <a:t>‹#›</a:t>
            </a:fld>
            <a:endParaRPr lang="en-US"/>
          </a:p>
        </p:txBody>
      </p:sp>
    </p:spTree>
    <p:extLst>
      <p:ext uri="{BB962C8B-B14F-4D97-AF65-F5344CB8AC3E}">
        <p14:creationId xmlns:p14="http://schemas.microsoft.com/office/powerpoint/2010/main" val="3228492595"/>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97A1FA6-25DE-9E4E-A34D-CF67DE7DBDC7}" type="slidenum">
              <a:rPr lang="en-US" smtClean="0"/>
              <a:pPr>
                <a:defRPr/>
              </a:pPr>
              <a:t>9</a:t>
            </a:fld>
            <a:endParaRPr lang="en-US" dirty="0"/>
          </a:p>
        </p:txBody>
      </p:sp>
    </p:spTree>
    <p:extLst>
      <p:ext uri="{BB962C8B-B14F-4D97-AF65-F5344CB8AC3E}">
        <p14:creationId xmlns:p14="http://schemas.microsoft.com/office/powerpoint/2010/main" val="2798188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solidFill>
          <a:schemeClr val="bg1"/>
        </a:solidFill>
        <a:effectLst/>
      </p:bgPr>
    </p:bg>
    <p:spTree>
      <p:nvGrpSpPr>
        <p:cNvPr id="1" name=""/>
        <p:cNvGrpSpPr/>
        <p:nvPr/>
      </p:nvGrpSpPr>
      <p:grpSpPr>
        <a:xfrm>
          <a:off x="0" y="0"/>
          <a:ext cx="0" cy="0"/>
          <a:chOff x="0" y="0"/>
          <a:chExt cx="0" cy="0"/>
        </a:xfrm>
      </p:grpSpPr>
      <p:sp>
        <p:nvSpPr>
          <p:cNvPr id="16" name="Subtitle 2"/>
          <p:cNvSpPr>
            <a:spLocks noGrp="1"/>
          </p:cNvSpPr>
          <p:nvPr>
            <p:ph type="subTitle" idx="1" hasCustomPrompt="1"/>
          </p:nvPr>
        </p:nvSpPr>
        <p:spPr>
          <a:xfrm>
            <a:off x="469496" y="3793198"/>
            <a:ext cx="8296421" cy="288131"/>
          </a:xfrm>
          <a:prstGeom prst="rect">
            <a:avLst/>
          </a:prstGeom>
        </p:spPr>
        <p:txBody>
          <a:bodyPr lIns="91420" tIns="45710" rIns="91420" bIns="45710" anchor="b" anchorCtr="0">
            <a:noAutofit/>
          </a:bodyPr>
          <a:lstStyle>
            <a:lvl1pPr marL="0" indent="0" algn="l">
              <a:buNone/>
              <a:defRPr sz="1400" b="0" i="0">
                <a:solidFill>
                  <a:schemeClr val="tx1">
                    <a:lumMod val="75000"/>
                  </a:schemeClr>
                </a:solidFill>
                <a:latin typeface="+mn-lt"/>
                <a:cs typeface="CiscoSans"/>
              </a:defRPr>
            </a:lvl1pPr>
            <a:lvl2pPr marL="342856" indent="0" algn="ctr">
              <a:buNone/>
              <a:defRPr>
                <a:solidFill>
                  <a:schemeClr val="tx1">
                    <a:tint val="75000"/>
                  </a:schemeClr>
                </a:solidFill>
              </a:defRPr>
            </a:lvl2pPr>
            <a:lvl3pPr marL="685720" indent="0" algn="ctr">
              <a:buNone/>
              <a:defRPr>
                <a:solidFill>
                  <a:schemeClr val="tx1">
                    <a:tint val="75000"/>
                  </a:schemeClr>
                </a:solidFill>
              </a:defRPr>
            </a:lvl3pPr>
            <a:lvl4pPr marL="1028579" indent="0" algn="ctr">
              <a:buNone/>
              <a:defRPr>
                <a:solidFill>
                  <a:schemeClr val="tx1">
                    <a:tint val="75000"/>
                  </a:schemeClr>
                </a:solidFill>
              </a:defRPr>
            </a:lvl4pPr>
            <a:lvl5pPr marL="1371441" indent="0" algn="ctr">
              <a:buNone/>
              <a:defRPr>
                <a:solidFill>
                  <a:schemeClr val="tx1">
                    <a:tint val="75000"/>
                  </a:schemeClr>
                </a:solidFill>
              </a:defRPr>
            </a:lvl5pPr>
            <a:lvl6pPr marL="1714297" indent="0" algn="ctr">
              <a:buNone/>
              <a:defRPr>
                <a:solidFill>
                  <a:schemeClr val="tx1">
                    <a:tint val="75000"/>
                  </a:schemeClr>
                </a:solidFill>
              </a:defRPr>
            </a:lvl6pPr>
            <a:lvl7pPr marL="2057161" indent="0" algn="ctr">
              <a:buNone/>
              <a:defRPr>
                <a:solidFill>
                  <a:schemeClr val="tx1">
                    <a:tint val="75000"/>
                  </a:schemeClr>
                </a:solidFill>
              </a:defRPr>
            </a:lvl7pPr>
            <a:lvl8pPr marL="2400020" indent="0" algn="ctr">
              <a:buNone/>
              <a:defRPr>
                <a:solidFill>
                  <a:schemeClr val="tx1">
                    <a:tint val="75000"/>
                  </a:schemeClr>
                </a:solidFill>
              </a:defRPr>
            </a:lvl8pPr>
            <a:lvl9pPr marL="2742882" indent="0" algn="ctr">
              <a:buNone/>
              <a:defRPr>
                <a:solidFill>
                  <a:schemeClr val="tx1">
                    <a:tint val="75000"/>
                  </a:schemeClr>
                </a:solidFill>
              </a:defRPr>
            </a:lvl9pPr>
          </a:lstStyle>
          <a:p>
            <a:r>
              <a:rPr lang="en-GB" dirty="0" smtClean="0"/>
              <a:t>Speaker Name</a:t>
            </a:r>
            <a:endParaRPr lang="en-US" dirty="0"/>
          </a:p>
        </p:txBody>
      </p:sp>
      <p:sp>
        <p:nvSpPr>
          <p:cNvPr id="17" name="Text Placeholder 38"/>
          <p:cNvSpPr>
            <a:spLocks noGrp="1"/>
          </p:cNvSpPr>
          <p:nvPr>
            <p:ph type="body" sz="quarter" idx="11" hasCustomPrompt="1"/>
          </p:nvPr>
        </p:nvSpPr>
        <p:spPr>
          <a:xfrm>
            <a:off x="469496" y="4033195"/>
            <a:ext cx="8296421" cy="288131"/>
          </a:xfrm>
          <a:prstGeom prst="rect">
            <a:avLst/>
          </a:prstGeom>
        </p:spPr>
        <p:txBody>
          <a:bodyPr lIns="91420" tIns="45710" rIns="91420" bIns="45710"/>
          <a:lstStyle>
            <a:lvl1pPr marL="0" indent="0" algn="l">
              <a:buFontTx/>
              <a:buNone/>
              <a:defRPr lang="en-US" sz="1400" b="0" i="0" kern="1200" dirty="0" smtClean="0">
                <a:solidFill>
                  <a:schemeClr val="tx1">
                    <a:lumMod val="75000"/>
                  </a:schemeClr>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dirty="0" smtClean="0"/>
              <a:t>Speaker Title</a:t>
            </a:r>
          </a:p>
        </p:txBody>
      </p:sp>
      <p:sp>
        <p:nvSpPr>
          <p:cNvPr id="18" name="Text Placeholder 40"/>
          <p:cNvSpPr>
            <a:spLocks noGrp="1"/>
          </p:cNvSpPr>
          <p:nvPr>
            <p:ph type="body" sz="quarter" idx="12" hasCustomPrompt="1"/>
          </p:nvPr>
        </p:nvSpPr>
        <p:spPr>
          <a:xfrm>
            <a:off x="469496" y="4273192"/>
            <a:ext cx="8296421" cy="288131"/>
          </a:xfrm>
          <a:prstGeom prst="rect">
            <a:avLst/>
          </a:prstGeom>
        </p:spPr>
        <p:txBody>
          <a:bodyPr lIns="91420" tIns="45710" rIns="91420" bIns="45710"/>
          <a:lstStyle>
            <a:lvl1pPr marL="0" indent="0" algn="l">
              <a:buFontTx/>
              <a:buNone/>
              <a:defRPr lang="en-US" sz="1400" b="0" i="0" kern="1200" dirty="0" smtClean="0">
                <a:solidFill>
                  <a:schemeClr val="tx1">
                    <a:lumMod val="75000"/>
                  </a:schemeClr>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GB" dirty="0" smtClean="0"/>
              <a:t>Date</a:t>
            </a:r>
          </a:p>
        </p:txBody>
      </p:sp>
      <p:sp>
        <p:nvSpPr>
          <p:cNvPr id="19" name="Text Placeholder 2"/>
          <p:cNvSpPr>
            <a:spLocks noGrp="1"/>
          </p:cNvSpPr>
          <p:nvPr>
            <p:ph type="body" sz="quarter" idx="13" hasCustomPrompt="1"/>
          </p:nvPr>
        </p:nvSpPr>
        <p:spPr>
          <a:xfrm>
            <a:off x="463292" y="3211463"/>
            <a:ext cx="8302625" cy="299001"/>
          </a:xfrm>
          <a:prstGeom prst="rect">
            <a:avLst/>
          </a:prstGeom>
        </p:spPr>
        <p:txBody>
          <a:bodyPr lIns="91420" tIns="45710" rIns="91420" bIns="45710"/>
          <a:lstStyle>
            <a:lvl1pPr marL="0" indent="0">
              <a:buFont typeface="Arial" panose="020B0604020202020204" pitchFamily="34" charset="0"/>
              <a:buNone/>
              <a:defRPr sz="2200" baseline="0">
                <a:solidFill>
                  <a:schemeClr val="tx1">
                    <a:lumMod val="75000"/>
                  </a:schemeClr>
                </a:solidFill>
                <a:latin typeface="+mj-lt"/>
              </a:defRPr>
            </a:lvl1pPr>
            <a:lvl2pPr marL="304781" indent="0">
              <a:buNone/>
              <a:defRPr/>
            </a:lvl2pPr>
            <a:lvl3pPr marL="427401" indent="0">
              <a:buNone/>
              <a:defRPr/>
            </a:lvl3pPr>
            <a:lvl4pPr marL="516694" indent="0">
              <a:buNone/>
              <a:defRPr/>
            </a:lvl4pPr>
            <a:lvl5pPr marL="601221" indent="0">
              <a:buNone/>
              <a:defRPr/>
            </a:lvl5pPr>
          </a:lstStyle>
          <a:p>
            <a:pPr lvl="0"/>
            <a:r>
              <a:rPr lang="en-GB" dirty="0" smtClean="0"/>
              <a:t>Subtitle Goes Here</a:t>
            </a:r>
          </a:p>
        </p:txBody>
      </p:sp>
      <p:sp>
        <p:nvSpPr>
          <p:cNvPr id="20" name="Title 1"/>
          <p:cNvSpPr>
            <a:spLocks noGrp="1"/>
          </p:cNvSpPr>
          <p:nvPr>
            <p:ph type="ctrTitle" hasCustomPrompt="1"/>
          </p:nvPr>
        </p:nvSpPr>
        <p:spPr>
          <a:xfrm>
            <a:off x="425765" y="2639977"/>
            <a:ext cx="8340152" cy="644730"/>
          </a:xfrm>
          <a:prstGeom prst="rect">
            <a:avLst/>
          </a:prstGeom>
        </p:spPr>
        <p:txBody>
          <a:bodyPr anchor="b"/>
          <a:lstStyle>
            <a:lvl1pPr marL="0" indent="0" algn="l">
              <a:lnSpc>
                <a:spcPct val="90000"/>
              </a:lnSpc>
              <a:buFont typeface="Arial" panose="020B0604020202020204" pitchFamily="34" charset="0"/>
              <a:buNone/>
              <a:defRPr sz="5200" b="0" i="0" spc="0" baseline="0">
                <a:solidFill>
                  <a:schemeClr val="tx1">
                    <a:lumMod val="75000"/>
                  </a:schemeClr>
                </a:solidFill>
                <a:latin typeface="+mj-lt"/>
                <a:cs typeface="CiscoSans Thin"/>
              </a:defRPr>
            </a:lvl1pPr>
          </a:lstStyle>
          <a:p>
            <a:r>
              <a:rPr lang="en-GB" dirty="0" smtClean="0"/>
              <a:t>Presentation Title Goes Here</a:t>
            </a:r>
            <a:endParaRPr lang="en-US" dirty="0"/>
          </a:p>
        </p:txBody>
      </p:sp>
    </p:spTree>
    <p:extLst>
      <p:ext uri="{BB962C8B-B14F-4D97-AF65-F5344CB8AC3E}">
        <p14:creationId xmlns:p14="http://schemas.microsoft.com/office/powerpoint/2010/main" val="2122942396"/>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cxnSp>
        <p:nvCxnSpPr>
          <p:cNvPr id="6" name="Straight Connector 5"/>
          <p:cNvCxnSpPr/>
          <p:nvPr/>
        </p:nvCxnSpPr>
        <p:spPr>
          <a:xfrm>
            <a:off x="4565970" y="609600"/>
            <a:ext cx="0" cy="3984625"/>
          </a:xfrm>
          <a:prstGeom prst="line">
            <a:avLst/>
          </a:prstGeom>
          <a:ln w="38100" cap="flat" cmpd="sng">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467928" y="302505"/>
            <a:ext cx="3715995" cy="826447"/>
          </a:xfrm>
          <a:prstGeom prst="rect">
            <a:avLst/>
          </a:prstGeom>
        </p:spPr>
        <p:txBody>
          <a:bodyPr lIns="61712" tIns="34286" rIns="61712" bIns="34286" rtlCol="0">
            <a:noAutofit/>
          </a:bodyPr>
          <a:lstStyle>
            <a:lvl1pPr algn="l" defTabSz="685720" rtl="0" eaLnBrk="1" latinLnBrk="0" hangingPunct="1">
              <a:lnSpc>
                <a:spcPct val="80000"/>
              </a:lnSpc>
              <a:spcBef>
                <a:spcPct val="0"/>
              </a:spcBef>
              <a:buNone/>
              <a:defRPr lang="en-US" sz="3200" b="0" i="0" kern="1200" spc="-75" baseline="0" dirty="0" smtClean="0">
                <a:solidFill>
                  <a:srgbClr val="676767"/>
                </a:solidFill>
                <a:latin typeface="+mj-lt"/>
                <a:ea typeface="+mj-ea"/>
                <a:cs typeface="CiscoSans Thin"/>
              </a:defRPr>
            </a:lvl1pPr>
          </a:lstStyle>
          <a:p>
            <a:r>
              <a:rPr lang="en-GB" dirty="0" smtClean="0"/>
              <a:t>Title Goes Here</a:t>
            </a:r>
            <a:endParaRPr lang="en-US" dirty="0"/>
          </a:p>
        </p:txBody>
      </p:sp>
      <p:sp>
        <p:nvSpPr>
          <p:cNvPr id="16" name="Text Placeholder 15"/>
          <p:cNvSpPr>
            <a:spLocks noGrp="1"/>
          </p:cNvSpPr>
          <p:nvPr>
            <p:ph type="body" sz="quarter" idx="13" hasCustomPrompt="1"/>
          </p:nvPr>
        </p:nvSpPr>
        <p:spPr>
          <a:xfrm>
            <a:off x="4905964" y="302506"/>
            <a:ext cx="3715995" cy="826446"/>
          </a:xfrm>
          <a:prstGeom prst="rect">
            <a:avLst/>
          </a:prstGeom>
        </p:spPr>
        <p:txBody>
          <a:bodyPr lIns="91420" tIns="45710" rIns="91420" bIns="45710" anchor="ctr" anchorCtr="0">
            <a:noAutofit/>
          </a:bodyPr>
          <a:lstStyle>
            <a:lvl1pPr marL="0" marR="0" indent="0" algn="l" defTabSz="685720" rtl="0" eaLnBrk="1" fontAlgn="auto" latinLnBrk="0" hangingPunct="1">
              <a:lnSpc>
                <a:spcPct val="80000"/>
              </a:lnSpc>
              <a:spcBef>
                <a:spcPct val="0"/>
              </a:spcBef>
              <a:spcAft>
                <a:spcPts val="0"/>
              </a:spcAft>
              <a:buClrTx/>
              <a:buSzTx/>
              <a:buFontTx/>
              <a:buNone/>
              <a:tabLst/>
              <a:defRPr lang="en-US" sz="3200" b="0" i="0" kern="1200" spc="-75" baseline="0" dirty="0">
                <a:solidFill>
                  <a:srgbClr val="676767"/>
                </a:solidFill>
                <a:latin typeface="+mj-lt"/>
                <a:ea typeface="+mj-ea"/>
                <a:cs typeface="CiscoSans Thin"/>
              </a:defRPr>
            </a:lvl1pPr>
          </a:lstStyle>
          <a:p>
            <a:pPr lvl="0"/>
            <a:r>
              <a:rPr lang="en-GB" dirty="0" smtClean="0"/>
              <a:t>Title Goes Here</a:t>
            </a:r>
          </a:p>
        </p:txBody>
      </p:sp>
      <p:sp>
        <p:nvSpPr>
          <p:cNvPr id="8" name="Text Placeholder 3"/>
          <p:cNvSpPr>
            <a:spLocks noGrp="1"/>
          </p:cNvSpPr>
          <p:nvPr>
            <p:ph type="body" sz="quarter" idx="10" hasCustomPrompt="1"/>
          </p:nvPr>
        </p:nvSpPr>
        <p:spPr>
          <a:xfrm>
            <a:off x="467928" y="1347788"/>
            <a:ext cx="3715995"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2" name="Text Placeholder 3"/>
          <p:cNvSpPr>
            <a:spLocks noGrp="1"/>
          </p:cNvSpPr>
          <p:nvPr>
            <p:ph type="body" sz="quarter" idx="14" hasCustomPrompt="1"/>
          </p:nvPr>
        </p:nvSpPr>
        <p:spPr>
          <a:xfrm>
            <a:off x="4905964" y="1347788"/>
            <a:ext cx="3715995"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4047600002"/>
      </p:ext>
    </p:extLst>
  </p:cSld>
  <p:clrMapOvr>
    <a:masterClrMapping/>
  </p:clrMapOvr>
  <p:transition spd="med">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Tree>
    <p:extLst>
      <p:ext uri="{BB962C8B-B14F-4D97-AF65-F5344CB8AC3E}">
        <p14:creationId xmlns:p14="http://schemas.microsoft.com/office/powerpoint/2010/main" val="189672446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bg1"/>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416425" y="915409"/>
            <a:ext cx="7598042" cy="2569946"/>
          </a:xfrm>
          <a:prstGeom prst="rect">
            <a:avLst/>
          </a:prstGeom>
        </p:spPr>
        <p:txBody>
          <a:bodyPr anchor="b">
            <a:noAutofit/>
          </a:bodyPr>
          <a:lstStyle>
            <a:lvl1pPr marL="0" indent="0" algn="l">
              <a:lnSpc>
                <a:spcPct val="90000"/>
              </a:lnSpc>
              <a:buFont typeface="Arial" panose="020B0604020202020204" pitchFamily="34" charset="0"/>
              <a:buNone/>
              <a:defRPr sz="4600" b="0" i="0" spc="0" baseline="0">
                <a:solidFill>
                  <a:schemeClr val="tx1">
                    <a:lumMod val="75000"/>
                  </a:schemeClr>
                </a:solidFill>
                <a:latin typeface="+mj-lt"/>
                <a:cs typeface="CiscoSans Thin"/>
              </a:defRPr>
            </a:lvl1pPr>
          </a:lstStyle>
          <a:p>
            <a:r>
              <a:rPr lang="en-GB" dirty="0" smtClean="0"/>
              <a:t>Section Title Goes Here</a:t>
            </a:r>
            <a:endParaRPr lang="en-US"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lumMod val="75000"/>
                  </a:schemeClr>
                </a:solidFill>
                <a:latin typeface="+mn-lt"/>
                <a:ea typeface="+mn-ea"/>
                <a:cs typeface="CiscoSans Thin"/>
              </a:rPr>
              <a:pPr algn="r" defTabSz="610744" fontAlgn="auto">
                <a:spcBef>
                  <a:spcPts val="0"/>
                </a:spcBef>
                <a:spcAft>
                  <a:spcPts val="0"/>
                </a:spcAft>
                <a:defRPr/>
              </a:pPr>
              <a:t>‹#›</a:t>
            </a:fld>
            <a:endParaRPr lang="en-US" sz="600" dirty="0">
              <a:solidFill>
                <a:schemeClr val="tx1">
                  <a:lumMod val="75000"/>
                </a:schemeClr>
              </a:solidFill>
              <a:latin typeface="+mn-lt"/>
              <a:ea typeface="+mn-ea"/>
              <a:cs typeface="CiscoSans Thin"/>
            </a:endParaRPr>
          </a:p>
        </p:txBody>
      </p:sp>
    </p:spTree>
    <p:extLst>
      <p:ext uri="{BB962C8B-B14F-4D97-AF65-F5344CB8AC3E}">
        <p14:creationId xmlns:p14="http://schemas.microsoft.com/office/powerpoint/2010/main" val="2431059221"/>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ulti_Slide">
    <p:spTree>
      <p:nvGrpSpPr>
        <p:cNvPr id="1" name=""/>
        <p:cNvGrpSpPr/>
        <p:nvPr/>
      </p:nvGrpSpPr>
      <p:grpSpPr>
        <a:xfrm>
          <a:off x="0" y="0"/>
          <a:ext cx="0" cy="0"/>
          <a:chOff x="0" y="0"/>
          <a:chExt cx="0" cy="0"/>
        </a:xfrm>
      </p:grpSpPr>
      <p:sp>
        <p:nvSpPr>
          <p:cNvPr id="5" name="Content Placeholder 2"/>
          <p:cNvSpPr>
            <a:spLocks noGrp="1"/>
          </p:cNvSpPr>
          <p:nvPr>
            <p:ph idx="1" hasCustomPrompt="1"/>
          </p:nvPr>
        </p:nvSpPr>
        <p:spPr>
          <a:xfrm>
            <a:off x="474662" y="1347788"/>
            <a:ext cx="8280057" cy="3073946"/>
          </a:xfrm>
          <a:prstGeom prst="rect">
            <a:avLst/>
          </a:prstGeom>
        </p:spPr>
        <p:txBody>
          <a:bodyPr lIns="91420" tIns="45710" rIns="91420" bIns="45710">
            <a:noAutofit/>
          </a:bodyPr>
          <a:lstStyle>
            <a:lvl1pPr marL="285690" marR="0" indent="-285690" algn="ctr" defTabSz="457105" rtl="0" eaLnBrk="1" fontAlgn="auto" latinLnBrk="0" hangingPunct="1">
              <a:lnSpc>
                <a:spcPct val="100000"/>
              </a:lnSpc>
              <a:spcBef>
                <a:spcPct val="20000"/>
              </a:spcBef>
              <a:spcAft>
                <a:spcPts val="0"/>
              </a:spcAft>
              <a:buClrTx/>
              <a:buSzTx/>
              <a:buFont typeface="Arial"/>
              <a:buNone/>
              <a:tabLst/>
              <a:defRPr sz="2000" b="0" i="0" baseline="0">
                <a:solidFill>
                  <a:schemeClr val="tx1"/>
                </a:solidFill>
                <a:latin typeface="+mn-lt"/>
                <a:cs typeface="CiscoSans ExtraLight"/>
              </a:defRPr>
            </a:lvl1pPr>
          </a:lstStyle>
          <a:p>
            <a:pPr lvl="0"/>
            <a:r>
              <a:rPr lang="en-GB" dirty="0" smtClean="0"/>
              <a:t>Click to edit text</a:t>
            </a:r>
          </a:p>
        </p:txBody>
      </p:sp>
      <p:sp>
        <p:nvSpPr>
          <p:cNvPr id="4"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74916705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Bulle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37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78301120"/>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Slide With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37766" y="1347788"/>
            <a:ext cx="8345488" cy="3168210"/>
          </a:xfrm>
          <a:prstGeom prst="rect">
            <a:avLst/>
          </a:prstGeom>
        </p:spPr>
        <p:txBody>
          <a:bodyPr lIns="91420" tIns="45710" rIns="91420" bIns="45710">
            <a:noAutofit/>
          </a:bodyPr>
          <a:lstStyle>
            <a:lvl1pPr marL="57136" indent="0">
              <a:lnSpc>
                <a:spcPct val="95000"/>
              </a:lnSpc>
              <a:spcBef>
                <a:spcPts val="1110"/>
              </a:spcBef>
              <a:buClr>
                <a:schemeClr val="tx1"/>
              </a:buClr>
              <a:buSzPct val="80000"/>
              <a:buFont typeface="Arial"/>
              <a:buNone/>
              <a:defRPr sz="3700" b="0" i="0">
                <a:solidFill>
                  <a:srgbClr val="676767"/>
                </a:solidFill>
                <a:latin typeface="+mn-lt"/>
                <a:cs typeface="CiscoSans ExtraLight"/>
              </a:defRPr>
            </a:lvl1pPr>
            <a:lvl2pPr marL="292040" indent="0">
              <a:lnSpc>
                <a:spcPct val="95000"/>
              </a:lnSpc>
              <a:spcBef>
                <a:spcPts val="450"/>
              </a:spcBef>
              <a:buClr>
                <a:schemeClr val="tx1"/>
              </a:buClr>
              <a:buSzPct val="80000"/>
              <a:buFont typeface="Arial"/>
              <a:buNone/>
              <a:defRPr sz="1800" b="0" i="0">
                <a:solidFill>
                  <a:srgbClr val="676767"/>
                </a:solidFill>
                <a:latin typeface="+mn-lt"/>
                <a:cs typeface="CiscoSans ExtraLight"/>
              </a:defRPr>
            </a:lvl2pPr>
            <a:lvl3pPr marL="576143" indent="0">
              <a:buClr>
                <a:schemeClr val="tx1"/>
              </a:buClr>
              <a:buSzPct val="80000"/>
              <a:buFont typeface="Arial"/>
              <a:buNone/>
              <a:defRPr sz="1600" b="0" i="0">
                <a:solidFill>
                  <a:srgbClr val="676767"/>
                </a:solidFill>
                <a:latin typeface="+mn-lt"/>
                <a:cs typeface="CiscoSans ExtraLight"/>
              </a:defRPr>
            </a:lvl3pPr>
            <a:lvl4pPr marL="739620" indent="0">
              <a:buClr>
                <a:schemeClr val="tx1"/>
              </a:buClr>
              <a:buSzPct val="80000"/>
              <a:buFont typeface="Arial"/>
              <a:buNone/>
              <a:defRPr sz="1400" b="0" i="0">
                <a:solidFill>
                  <a:srgbClr val="676767"/>
                </a:solidFill>
                <a:latin typeface="+mn-lt"/>
                <a:cs typeface="CiscoSans ExtraLight"/>
              </a:defRPr>
            </a:lvl4pPr>
            <a:lvl5pPr marL="914210" indent="0">
              <a:buClr>
                <a:schemeClr val="tx1"/>
              </a:buClr>
              <a:buSzPct val="80000"/>
              <a:buFont typeface="Arial"/>
              <a:buNone/>
              <a:defRPr sz="1200" b="0" i="0">
                <a:solidFill>
                  <a:srgbClr val="676767"/>
                </a:solidFill>
                <a:latin typeface="+mn-lt"/>
                <a:cs typeface="CiscoSans ExtraLight"/>
              </a:defRPr>
            </a:lvl5pPr>
          </a:lstStyle>
          <a:p>
            <a:pPr lvl="0"/>
            <a:r>
              <a:rPr lang="en-GB" dirty="0" smtClean="0"/>
              <a:t>Click to edit Text</a:t>
            </a:r>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7"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91442556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 Slide Without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389660" y="895601"/>
            <a:ext cx="8398739" cy="3168210"/>
          </a:xfrm>
          <a:prstGeom prst="rect">
            <a:avLst/>
          </a:prstGeom>
        </p:spPr>
        <p:txBody>
          <a:bodyPr lIns="91420" tIns="45710" rIns="91420" bIns="45710">
            <a:noAutofit/>
          </a:bodyPr>
          <a:lstStyle>
            <a:lvl1pPr marL="57136" indent="0">
              <a:lnSpc>
                <a:spcPct val="95000"/>
              </a:lnSpc>
              <a:spcBef>
                <a:spcPts val="1110"/>
              </a:spcBef>
              <a:buClr>
                <a:schemeClr val="tx1"/>
              </a:buClr>
              <a:buSzPct val="80000"/>
              <a:buFont typeface="Arial"/>
              <a:buNone/>
              <a:defRPr sz="3700" b="0" i="0">
                <a:solidFill>
                  <a:srgbClr val="676767"/>
                </a:solidFill>
                <a:latin typeface="+mn-lt"/>
                <a:cs typeface="CiscoSans ExtraLight"/>
              </a:defRPr>
            </a:lvl1pPr>
            <a:lvl2pPr marL="292040" indent="0">
              <a:lnSpc>
                <a:spcPct val="95000"/>
              </a:lnSpc>
              <a:spcBef>
                <a:spcPts val="450"/>
              </a:spcBef>
              <a:buClr>
                <a:schemeClr val="tx1"/>
              </a:buClr>
              <a:buSzPct val="80000"/>
              <a:buFont typeface="Arial"/>
              <a:buNone/>
              <a:defRPr sz="1800" b="0" i="0">
                <a:solidFill>
                  <a:srgbClr val="676767"/>
                </a:solidFill>
                <a:latin typeface="+mn-lt"/>
                <a:cs typeface="CiscoSans ExtraLight"/>
              </a:defRPr>
            </a:lvl2pPr>
            <a:lvl3pPr marL="576143" indent="0">
              <a:buClr>
                <a:schemeClr val="tx1"/>
              </a:buClr>
              <a:buSzPct val="80000"/>
              <a:buFont typeface="Arial"/>
              <a:buNone/>
              <a:defRPr sz="1600" b="0" i="0">
                <a:solidFill>
                  <a:srgbClr val="676767"/>
                </a:solidFill>
                <a:latin typeface="+mn-lt"/>
                <a:cs typeface="CiscoSans ExtraLight"/>
              </a:defRPr>
            </a:lvl3pPr>
            <a:lvl4pPr marL="739620" indent="0">
              <a:buClr>
                <a:schemeClr val="tx1"/>
              </a:buClr>
              <a:buSzPct val="80000"/>
              <a:buFont typeface="Arial"/>
              <a:buNone/>
              <a:defRPr sz="1400" b="0" i="0">
                <a:solidFill>
                  <a:srgbClr val="676767"/>
                </a:solidFill>
                <a:latin typeface="+mn-lt"/>
                <a:cs typeface="CiscoSans ExtraLight"/>
              </a:defRPr>
            </a:lvl4pPr>
            <a:lvl5pPr marL="914210" indent="0">
              <a:buClr>
                <a:schemeClr val="tx1"/>
              </a:buClr>
              <a:buSzPct val="80000"/>
              <a:buFont typeface="Arial"/>
              <a:buNone/>
              <a:defRPr sz="1200" b="0" i="0">
                <a:solidFill>
                  <a:srgbClr val="676767"/>
                </a:solidFill>
                <a:latin typeface="+mn-lt"/>
                <a:cs typeface="CiscoSans ExtraLight"/>
              </a:defRPr>
            </a:lvl5pPr>
          </a:lstStyle>
          <a:p>
            <a:pPr lvl="0"/>
            <a:r>
              <a:rPr lang="en-GB" dirty="0" smtClean="0"/>
              <a:t>Click to edit Text</a:t>
            </a:r>
          </a:p>
        </p:txBody>
      </p:sp>
      <p:sp>
        <p:nvSpPr>
          <p:cNvPr id="6"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411040712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ullet Slide Without Title">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28639" y="876359"/>
            <a:ext cx="8259762" cy="3168210"/>
          </a:xfrm>
          <a:prstGeom prst="rect">
            <a:avLst/>
          </a:prstGeom>
        </p:spPr>
        <p:txBody>
          <a:bodyPr lIns="91420" tIns="45710" rIns="91420" bIns="45710">
            <a:noAutofit/>
          </a:bodyPr>
          <a:lstStyle>
            <a:lvl1pPr marL="212400" indent="-392400">
              <a:lnSpc>
                <a:spcPts val="4440"/>
              </a:lnSpc>
              <a:spcBef>
                <a:spcPts val="0"/>
              </a:spcBef>
              <a:buClr>
                <a:schemeClr val="tx1"/>
              </a:buClr>
              <a:buSzPct val="80000"/>
              <a:buFont typeface="Arial"/>
              <a:buChar char="•"/>
              <a:defRPr sz="37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Click to edit text</a:t>
            </a:r>
          </a:p>
        </p:txBody>
      </p:sp>
      <p:sp>
        <p:nvSpPr>
          <p:cNvPr id="5"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74137170"/>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462301" y="1347788"/>
            <a:ext cx="8277344" cy="3168210"/>
          </a:xfrm>
          <a:prstGeom prst="rect">
            <a:avLst/>
          </a:prstGeom>
        </p:spPr>
        <p:txBody>
          <a:bodyPr lIns="91420" tIns="45710" rIns="91420" bIns="45710">
            <a:noAutofit/>
          </a:bodyPr>
          <a:lstStyle>
            <a:lvl1pPr marL="280928" indent="-223792">
              <a:lnSpc>
                <a:spcPct val="95000"/>
              </a:lnSpc>
              <a:spcBef>
                <a:spcPts val="1110"/>
              </a:spcBef>
              <a:buClr>
                <a:schemeClr val="tx1"/>
              </a:buClr>
              <a:buSzPct val="80000"/>
              <a:buFont typeface="Arial"/>
              <a:buChar char="•"/>
              <a:defRPr sz="2000" b="0" i="0">
                <a:solidFill>
                  <a:srgbClr val="676767"/>
                </a:solidFill>
                <a:latin typeface="+mn-lt"/>
                <a:cs typeface="CiscoSans ExtraLight"/>
              </a:defRPr>
            </a:lvl1pPr>
            <a:lvl2pPr marL="507895" indent="-215855">
              <a:lnSpc>
                <a:spcPct val="95000"/>
              </a:lnSpc>
              <a:spcBef>
                <a:spcPts val="450"/>
              </a:spcBef>
              <a:buClr>
                <a:schemeClr val="tx1"/>
              </a:buClr>
              <a:buSzPct val="80000"/>
              <a:buFont typeface="Arial"/>
              <a:buChar char="•"/>
              <a:defRPr sz="1800" b="0" i="0">
                <a:solidFill>
                  <a:srgbClr val="676767"/>
                </a:solidFill>
                <a:latin typeface="+mn-lt"/>
                <a:cs typeface="CiscoSans ExtraLight"/>
              </a:defRPr>
            </a:lvl2pPr>
            <a:lvl3pPr marL="747558" indent="-171415">
              <a:buClr>
                <a:schemeClr val="tx1"/>
              </a:buClr>
              <a:buSzPct val="80000"/>
              <a:buFont typeface="Arial"/>
              <a:buChar char="•"/>
              <a:defRPr sz="1600" b="0" i="0">
                <a:solidFill>
                  <a:srgbClr val="676767"/>
                </a:solidFill>
                <a:latin typeface="+mn-lt"/>
                <a:cs typeface="CiscoSans ExtraLight"/>
              </a:defRPr>
            </a:lvl3pPr>
            <a:lvl4pPr marL="911035" indent="-171415">
              <a:buClr>
                <a:schemeClr val="tx1"/>
              </a:buClr>
              <a:buSzPct val="80000"/>
              <a:buFont typeface="Arial"/>
              <a:buChar char="•"/>
              <a:defRPr sz="1400" b="0" i="0">
                <a:solidFill>
                  <a:srgbClr val="676767"/>
                </a:solidFill>
                <a:latin typeface="+mn-lt"/>
                <a:cs typeface="CiscoSans ExtraLight"/>
              </a:defRPr>
            </a:lvl4pPr>
            <a:lvl5pPr marL="1082450" indent="-168240">
              <a:buClr>
                <a:schemeClr val="tx1"/>
              </a:buClr>
              <a:buSzPct val="80000"/>
              <a:buFont typeface="Arial"/>
              <a:buChar char="•"/>
              <a:defRPr sz="1200" b="0" i="0">
                <a:solidFill>
                  <a:srgbClr val="676767"/>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8"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3316443340"/>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ullet_Heavy Text">
    <p:spTree>
      <p:nvGrpSpPr>
        <p:cNvPr id="1" name=""/>
        <p:cNvGrpSpPr/>
        <p:nvPr/>
      </p:nvGrpSpPr>
      <p:grpSpPr>
        <a:xfrm>
          <a:off x="0" y="0"/>
          <a:ext cx="0" cy="0"/>
          <a:chOff x="0" y="0"/>
          <a:chExt cx="0" cy="0"/>
        </a:xfrm>
      </p:grpSpPr>
      <p:sp>
        <p:nvSpPr>
          <p:cNvPr id="7" name="Text Placeholder 3"/>
          <p:cNvSpPr>
            <a:spLocks noGrp="1"/>
          </p:cNvSpPr>
          <p:nvPr>
            <p:ph type="body" sz="quarter" idx="10" hasCustomPrompt="1"/>
          </p:nvPr>
        </p:nvSpPr>
        <p:spPr>
          <a:xfrm>
            <a:off x="437766" y="1347788"/>
            <a:ext cx="3901123"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8" name="Text Placeholder 3"/>
          <p:cNvSpPr>
            <a:spLocks noGrp="1"/>
          </p:cNvSpPr>
          <p:nvPr>
            <p:ph type="body" sz="quarter" idx="11" hasCustomPrompt="1"/>
          </p:nvPr>
        </p:nvSpPr>
        <p:spPr>
          <a:xfrm>
            <a:off x="4564794" y="1347788"/>
            <a:ext cx="4218460" cy="3083094"/>
          </a:xfrm>
          <a:prstGeom prst="rect">
            <a:avLst/>
          </a:prstGeom>
        </p:spPr>
        <p:txBody>
          <a:bodyPr lIns="91420" tIns="45710" rIns="91420" bIns="45710">
            <a:noAutofit/>
          </a:bodyPr>
          <a:lstStyle>
            <a:lvl1pPr marL="228555" indent="-171415">
              <a:lnSpc>
                <a:spcPct val="95000"/>
              </a:lnSpc>
              <a:spcBef>
                <a:spcPts val="1110"/>
              </a:spcBef>
              <a:buClr>
                <a:schemeClr val="tx1"/>
              </a:buClr>
              <a:buSzPct val="80000"/>
              <a:buFont typeface="Arial"/>
              <a:buChar char="•"/>
              <a:defRPr sz="2000" b="0" i="0" baseline="0">
                <a:solidFill>
                  <a:schemeClr val="tx1"/>
                </a:solidFill>
                <a:latin typeface="+mn-lt"/>
                <a:cs typeface="CiscoSans ExtraLight"/>
              </a:defRPr>
            </a:lvl1pPr>
            <a:lvl2pPr marL="457105" indent="-215855">
              <a:lnSpc>
                <a:spcPct val="95000"/>
              </a:lnSpc>
              <a:spcBef>
                <a:spcPts val="450"/>
              </a:spcBef>
              <a:buClr>
                <a:schemeClr val="tx1"/>
              </a:buClr>
              <a:buSzPct val="80000"/>
              <a:buFont typeface="Arial"/>
              <a:buChar char="•"/>
              <a:defRPr sz="1800" b="0" i="0">
                <a:solidFill>
                  <a:schemeClr val="tx1"/>
                </a:solidFill>
                <a:latin typeface="+mn-lt"/>
                <a:cs typeface="CiscoSans ExtraLight"/>
              </a:defRPr>
            </a:lvl2pPr>
            <a:lvl3pPr marL="628520" indent="-171415">
              <a:buClr>
                <a:schemeClr val="tx1"/>
              </a:buClr>
              <a:buSzPct val="80000"/>
              <a:buFont typeface="Arial"/>
              <a:buChar char="•"/>
              <a:defRPr sz="1600" b="0" i="0">
                <a:solidFill>
                  <a:schemeClr val="tx1"/>
                </a:solidFill>
                <a:latin typeface="+mn-lt"/>
                <a:cs typeface="CiscoSans ExtraLight"/>
              </a:defRPr>
            </a:lvl3pPr>
            <a:lvl4pPr marL="799934" indent="-171415">
              <a:buClr>
                <a:schemeClr val="tx1"/>
              </a:buClr>
              <a:buSzPct val="80000"/>
              <a:buFont typeface="Arial"/>
              <a:buChar char="•"/>
              <a:defRPr sz="1400" b="0" i="0">
                <a:solidFill>
                  <a:schemeClr val="tx1"/>
                </a:solidFill>
                <a:latin typeface="+mn-lt"/>
                <a:cs typeface="CiscoSans ExtraLight"/>
              </a:defRPr>
            </a:lvl4pPr>
            <a:lvl5pPr marL="971347" indent="-171415">
              <a:buClr>
                <a:schemeClr val="tx1"/>
              </a:buClr>
              <a:buSzPct val="80000"/>
              <a:buFont typeface="Arial"/>
              <a:buChar char="•"/>
              <a:defRPr sz="1200" b="0" i="0">
                <a:solidFill>
                  <a:schemeClr val="tx1"/>
                </a:solidFill>
                <a:latin typeface="+mn-lt"/>
                <a:cs typeface="CiscoSans ExtraLight"/>
              </a:defRPr>
            </a:lvl5pPr>
          </a:lstStyle>
          <a:p>
            <a:pPr lvl="0"/>
            <a:r>
              <a:rPr lang="en-GB" dirty="0" smtClean="0"/>
              <a:t>First level</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US" smtClean="0"/>
              <a:t>Click to edit Master title style</a:t>
            </a:r>
            <a:endParaRPr lang="en-GB" dirty="0"/>
          </a:p>
        </p:txBody>
      </p:sp>
      <p:sp>
        <p:nvSpPr>
          <p:cNvPr id="10" name="Rectangle 7"/>
          <p:cNvSpPr>
            <a:spLocks noChangeArrowheads="1"/>
          </p:cNvSpPr>
          <p:nvPr userDrawn="1"/>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chemeClr val="tx1">
                    <a:alpha val="60000"/>
                  </a:schemeClr>
                </a:solidFill>
                <a:latin typeface="+mn-lt"/>
                <a:ea typeface="+mn-ea"/>
                <a:cs typeface="CiscoSans Thin"/>
              </a:rPr>
              <a:pPr algn="r" defTabSz="610744" fontAlgn="auto">
                <a:spcBef>
                  <a:spcPts val="0"/>
                </a:spcBef>
                <a:spcAft>
                  <a:spcPts val="0"/>
                </a:spcAft>
                <a:defRPr/>
              </a:pPr>
              <a:t>‹#›</a:t>
            </a:fld>
            <a:endParaRPr lang="en-US" sz="600" dirty="0">
              <a:solidFill>
                <a:schemeClr val="tx1">
                  <a:alpha val="60000"/>
                </a:schemeClr>
              </a:solidFill>
              <a:latin typeface="+mn-lt"/>
              <a:ea typeface="+mn-ea"/>
              <a:cs typeface="CiscoSans Thin"/>
            </a:endParaRPr>
          </a:p>
        </p:txBody>
      </p:sp>
    </p:spTree>
    <p:extLst>
      <p:ext uri="{BB962C8B-B14F-4D97-AF65-F5344CB8AC3E}">
        <p14:creationId xmlns:p14="http://schemas.microsoft.com/office/powerpoint/2010/main" val="2155326683"/>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5"/>
          <p:cNvSpPr>
            <a:spLocks noGrp="1"/>
          </p:cNvSpPr>
          <p:nvPr>
            <p:ph type="title"/>
          </p:nvPr>
        </p:nvSpPr>
        <p:spPr bwMode="auto">
          <a:xfrm>
            <a:off x="437766" y="341313"/>
            <a:ext cx="8345488" cy="731837"/>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p>
            <a:pPr lvl="0"/>
            <a:r>
              <a:rPr lang="en-GB" dirty="0" smtClean="0"/>
              <a:t>Title Goes Here</a:t>
            </a:r>
            <a:endParaRPr lang="en-GB" dirty="0"/>
          </a:p>
        </p:txBody>
      </p:sp>
      <p:sp>
        <p:nvSpPr>
          <p:cNvPr id="12" name="Rectangle 7"/>
          <p:cNvSpPr>
            <a:spLocks noChangeArrowheads="1"/>
          </p:cNvSpPr>
          <p:nvPr/>
        </p:nvSpPr>
        <p:spPr bwMode="ltGray">
          <a:xfrm>
            <a:off x="8515707" y="4742907"/>
            <a:ext cx="218414" cy="154518"/>
          </a:xfrm>
          <a:prstGeom prst="rect">
            <a:avLst/>
          </a:prstGeom>
          <a:noFill/>
          <a:ln w="9525" algn="ctr">
            <a:noFill/>
            <a:miter lim="800000"/>
            <a:headEnd/>
            <a:tailEnd/>
          </a:ln>
          <a:effectLst/>
        </p:spPr>
        <p:txBody>
          <a:bodyPr wrap="none" lIns="61586" tIns="30792" rIns="61586" bIns="30792" anchor="b">
            <a:spAutoFit/>
          </a:bodyPr>
          <a:lstStyle/>
          <a:p>
            <a:pPr algn="r" defTabSz="610744" fontAlgn="auto">
              <a:spcBef>
                <a:spcPts val="0"/>
              </a:spcBef>
              <a:spcAft>
                <a:spcPts val="0"/>
              </a:spcAft>
              <a:defRPr/>
            </a:pPr>
            <a:fld id="{4ABDCABE-3F10-B64C-92F1-862014417034}" type="slidenum">
              <a:rPr lang="en-US" sz="600">
                <a:solidFill>
                  <a:srgbClr val="000000">
                    <a:alpha val="25000"/>
                  </a:srgbClr>
                </a:solidFill>
                <a:latin typeface="+mn-lt"/>
                <a:ea typeface="+mn-ea"/>
                <a:cs typeface="CiscoSans Thin"/>
              </a:rPr>
              <a:pPr algn="r" defTabSz="610744" fontAlgn="auto">
                <a:spcBef>
                  <a:spcPts val="0"/>
                </a:spcBef>
                <a:spcAft>
                  <a:spcPts val="0"/>
                </a:spcAft>
                <a:defRPr/>
              </a:pPr>
              <a:t>‹#›</a:t>
            </a:fld>
            <a:endParaRPr lang="en-US" sz="600" dirty="0">
              <a:solidFill>
                <a:srgbClr val="000000">
                  <a:alpha val="25000"/>
                </a:srgbClr>
              </a:solidFill>
              <a:latin typeface="+mn-lt"/>
              <a:ea typeface="+mn-ea"/>
              <a:cs typeface="CiscoSans Thin"/>
            </a:endParaRPr>
          </a:p>
        </p:txBody>
      </p:sp>
      <p:sp>
        <p:nvSpPr>
          <p:cNvPr id="13" name="Rectangle 4"/>
          <p:cNvSpPr>
            <a:spLocks noChangeArrowheads="1"/>
          </p:cNvSpPr>
          <p:nvPr/>
        </p:nvSpPr>
        <p:spPr bwMode="ltGray">
          <a:xfrm>
            <a:off x="5867508" y="4741653"/>
            <a:ext cx="2658018" cy="154518"/>
          </a:xfrm>
          <a:prstGeom prst="rect">
            <a:avLst/>
          </a:prstGeom>
          <a:noFill/>
          <a:ln w="9525">
            <a:noFill/>
            <a:miter lim="800000"/>
            <a:headEnd/>
            <a:tailEnd/>
          </a:ln>
          <a:effectLst/>
        </p:spPr>
        <p:txBody>
          <a:bodyPr lIns="61586" tIns="30792" rIns="61586" bIns="30792" anchor="b">
            <a:spAutoFit/>
          </a:bodyPr>
          <a:lstStyle/>
          <a:p>
            <a:pPr defTabSz="610744" fontAlgn="auto">
              <a:spcBef>
                <a:spcPts val="0"/>
              </a:spcBef>
              <a:spcAft>
                <a:spcPts val="0"/>
              </a:spcAft>
              <a:defRPr/>
            </a:pPr>
            <a:r>
              <a:rPr lang="en-US" sz="600" dirty="0">
                <a:solidFill>
                  <a:srgbClr val="000000">
                    <a:alpha val="25000"/>
                  </a:srgbClr>
                </a:solidFill>
                <a:latin typeface="+mn-lt"/>
                <a:ea typeface="+mn-ea"/>
                <a:cs typeface="CiscoSans Thin"/>
              </a:rPr>
              <a:t>© </a:t>
            </a:r>
            <a:r>
              <a:rPr lang="en-US" sz="600" dirty="0" smtClean="0">
                <a:solidFill>
                  <a:srgbClr val="000000">
                    <a:alpha val="25000"/>
                  </a:srgbClr>
                </a:solidFill>
                <a:latin typeface="+mn-lt"/>
                <a:ea typeface="+mn-ea"/>
                <a:cs typeface="CiscoSans Thin"/>
              </a:rPr>
              <a:t>2015  </a:t>
            </a:r>
            <a:r>
              <a:rPr lang="en-US" sz="600" dirty="0">
                <a:solidFill>
                  <a:srgbClr val="000000">
                    <a:alpha val="25000"/>
                  </a:srgbClr>
                </a:solidFill>
                <a:latin typeface="+mn-lt"/>
                <a:ea typeface="+mn-ea"/>
                <a:cs typeface="CiscoSans Thin"/>
              </a:rPr>
              <a:t>Cisco and/or its affiliates. All rights reserved.   Cisco Confidential</a:t>
            </a:r>
          </a:p>
        </p:txBody>
      </p:sp>
      <p:pic>
        <p:nvPicPr>
          <p:cNvPr id="7" name="Picture 2" descr="C:\Users\spius\Pictures\cisco logo blue gradient.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74175" y="4625773"/>
            <a:ext cx="431312" cy="265176"/>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874" r:id="rId1"/>
    <p:sldLayoutId id="2147483877" r:id="rId2"/>
    <p:sldLayoutId id="2147483878" r:id="rId3"/>
    <p:sldLayoutId id="2147483881" r:id="rId4"/>
    <p:sldLayoutId id="2147483880" r:id="rId5"/>
    <p:sldLayoutId id="2147483905" r:id="rId6"/>
    <p:sldLayoutId id="2147483906" r:id="rId7"/>
    <p:sldLayoutId id="2147483879" r:id="rId8"/>
    <p:sldLayoutId id="2147483883" r:id="rId9"/>
    <p:sldLayoutId id="2147483886" r:id="rId10"/>
    <p:sldLayoutId id="2147483885" r:id="rId11"/>
  </p:sldLayoutIdLst>
  <p:transition spd="slow">
    <p:wipe/>
  </p:transition>
  <p:timing>
    <p:tnLst>
      <p:par>
        <p:cTn id="1" dur="indefinite" restart="never" nodeType="tmRoot"/>
      </p:par>
    </p:tnLst>
  </p:timing>
  <p:txStyles>
    <p:titleStyle>
      <a:lvl1pPr algn="l" defTabSz="684213" rtl="0" eaLnBrk="1" fontAlgn="base" hangingPunct="1">
        <a:lnSpc>
          <a:spcPct val="80000"/>
        </a:lnSpc>
        <a:spcBef>
          <a:spcPct val="0"/>
        </a:spcBef>
        <a:spcAft>
          <a:spcPct val="0"/>
        </a:spcAft>
        <a:defRPr lang="en-US" sz="3200" kern="1200" dirty="0">
          <a:solidFill>
            <a:srgbClr val="676767"/>
          </a:solidFill>
          <a:latin typeface="+mj-lt"/>
          <a:ea typeface="ＭＳ Ｐゴシック" charset="0"/>
          <a:cs typeface="CiscoSans"/>
        </a:defRPr>
      </a:lvl1pPr>
      <a:lvl2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2pPr>
      <a:lvl3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3pPr>
      <a:lvl4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4pPr>
      <a:lvl5pPr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5pPr>
      <a:lvl6pPr marL="4572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6pPr>
      <a:lvl7pPr marL="9144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7pPr>
      <a:lvl8pPr marL="13716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8pPr>
      <a:lvl9pPr marL="1828800" algn="l" defTabSz="684213" rtl="0" eaLnBrk="1" fontAlgn="base" hangingPunct="1">
        <a:lnSpc>
          <a:spcPct val="80000"/>
        </a:lnSpc>
        <a:spcBef>
          <a:spcPct val="0"/>
        </a:spcBef>
        <a:spcAft>
          <a:spcPct val="0"/>
        </a:spcAft>
        <a:defRPr sz="3200">
          <a:solidFill>
            <a:srgbClr val="676767"/>
          </a:solidFill>
          <a:latin typeface="Arial" charset="0"/>
          <a:ea typeface="ＭＳ Ｐゴシック" charset="0"/>
        </a:defRPr>
      </a:lvl9pPr>
    </p:titleStyle>
    <p:bodyStyle>
      <a:lvl1pPr marL="169863" indent="-169863" algn="l" defTabSz="684213" rtl="0" eaLnBrk="1" fontAlgn="base" hangingPunct="1">
        <a:lnSpc>
          <a:spcPct val="95000"/>
        </a:lnSpc>
        <a:spcBef>
          <a:spcPts val="1075"/>
        </a:spcBef>
        <a:spcAft>
          <a:spcPct val="0"/>
        </a:spcAft>
        <a:buClr>
          <a:schemeClr val="tx2"/>
        </a:buClr>
        <a:buSzPct val="90000"/>
        <a:buFont typeface="Arial" charset="0"/>
        <a:buChar char="•"/>
        <a:defRPr lang="en-US" sz="1500" kern="1200" dirty="0">
          <a:solidFill>
            <a:schemeClr val="tx1"/>
          </a:solidFill>
          <a:latin typeface="+mn-lt"/>
          <a:ea typeface="ＭＳ Ｐゴシック" charset="0"/>
          <a:cs typeface="CiscoSans"/>
        </a:defRPr>
      </a:lvl1pPr>
      <a:lvl2pPr marL="358775" indent="-215900" algn="l" defTabSz="684213" rtl="0" eaLnBrk="1" fontAlgn="base" hangingPunct="1">
        <a:lnSpc>
          <a:spcPct val="95000"/>
        </a:lnSpc>
        <a:spcBef>
          <a:spcPts val="600"/>
        </a:spcBef>
        <a:spcAft>
          <a:spcPct val="0"/>
        </a:spcAft>
        <a:buClr>
          <a:schemeClr val="tx2"/>
        </a:buClr>
        <a:buFont typeface="Arial" charset="0"/>
        <a:buChar char="•"/>
        <a:defRPr lang="en-US" sz="1400" kern="1200" dirty="0">
          <a:solidFill>
            <a:schemeClr val="tx1"/>
          </a:solidFill>
          <a:latin typeface="+mn-lt"/>
          <a:ea typeface="ＭＳ Ｐゴシック" charset="0"/>
          <a:cs typeface="CiscoSans"/>
        </a:defRPr>
      </a:lvl2pPr>
      <a:lvl3pPr marL="431800" indent="-169863" algn="l" defTabSz="684213" rtl="0" eaLnBrk="1" fontAlgn="base" hangingPunct="1">
        <a:lnSpc>
          <a:spcPct val="95000"/>
        </a:lnSpc>
        <a:spcBef>
          <a:spcPts val="625"/>
        </a:spcBef>
        <a:spcAft>
          <a:spcPct val="0"/>
        </a:spcAft>
        <a:buFont typeface="Arial" charset="0"/>
        <a:buChar char="•"/>
        <a:defRPr lang="en-US" sz="1200" kern="1200" dirty="0">
          <a:solidFill>
            <a:schemeClr val="tx1"/>
          </a:solidFill>
          <a:latin typeface="+mn-lt"/>
          <a:ea typeface="ＭＳ Ｐゴシック" charset="0"/>
          <a:cs typeface="CiscoSans"/>
        </a:defRPr>
      </a:lvl3pPr>
      <a:lvl4pPr marL="503238"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4pPr>
      <a:lvl5pPr marL="574675" indent="-169863" algn="l" defTabSz="684213" rtl="0" eaLnBrk="1" fontAlgn="base" hangingPunct="1">
        <a:lnSpc>
          <a:spcPct val="95000"/>
        </a:lnSpc>
        <a:spcBef>
          <a:spcPts val="625"/>
        </a:spcBef>
        <a:spcAft>
          <a:spcPct val="0"/>
        </a:spcAft>
        <a:buFont typeface="Arial" charset="0"/>
        <a:buChar char="•"/>
        <a:defRPr lang="en-US" sz="1100" kern="1200" dirty="0">
          <a:solidFill>
            <a:schemeClr val="tx1"/>
          </a:solidFill>
          <a:latin typeface="+mn-lt"/>
          <a:ea typeface="ＭＳ Ｐゴシック" charset="0"/>
          <a:cs typeface="CiscoSans"/>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7" rtl="0" eaLnBrk="1" latinLnBrk="0" hangingPunct="1">
        <a:defRPr sz="1400" kern="1200">
          <a:solidFill>
            <a:schemeClr val="tx1"/>
          </a:solidFill>
          <a:latin typeface="+mn-lt"/>
          <a:ea typeface="+mn-ea"/>
          <a:cs typeface="+mn-cs"/>
        </a:defRPr>
      </a:lvl1pPr>
      <a:lvl2pPr marL="342886" algn="l" defTabSz="685777" rtl="0" eaLnBrk="1" latinLnBrk="0" hangingPunct="1">
        <a:defRPr sz="1400" kern="1200">
          <a:solidFill>
            <a:schemeClr val="tx1"/>
          </a:solidFill>
          <a:latin typeface="+mn-lt"/>
          <a:ea typeface="+mn-ea"/>
          <a:cs typeface="+mn-cs"/>
        </a:defRPr>
      </a:lvl2pPr>
      <a:lvl3pPr marL="685777" algn="l" defTabSz="685777" rtl="0" eaLnBrk="1" latinLnBrk="0" hangingPunct="1">
        <a:defRPr sz="1400" kern="1200">
          <a:solidFill>
            <a:schemeClr val="tx1"/>
          </a:solidFill>
          <a:latin typeface="+mn-lt"/>
          <a:ea typeface="+mn-ea"/>
          <a:cs typeface="+mn-cs"/>
        </a:defRPr>
      </a:lvl3pPr>
      <a:lvl4pPr marL="1028665" algn="l" defTabSz="685777" rtl="0" eaLnBrk="1" latinLnBrk="0" hangingPunct="1">
        <a:defRPr sz="1400" kern="1200">
          <a:solidFill>
            <a:schemeClr val="tx1"/>
          </a:solidFill>
          <a:latin typeface="+mn-lt"/>
          <a:ea typeface="+mn-ea"/>
          <a:cs typeface="+mn-cs"/>
        </a:defRPr>
      </a:lvl4pPr>
      <a:lvl5pPr marL="1371555" algn="l" defTabSz="685777" rtl="0" eaLnBrk="1" latinLnBrk="0" hangingPunct="1">
        <a:defRPr sz="1400" kern="1200">
          <a:solidFill>
            <a:schemeClr val="tx1"/>
          </a:solidFill>
          <a:latin typeface="+mn-lt"/>
          <a:ea typeface="+mn-ea"/>
          <a:cs typeface="+mn-cs"/>
        </a:defRPr>
      </a:lvl5pPr>
      <a:lvl6pPr marL="1714441" algn="l" defTabSz="685777" rtl="0" eaLnBrk="1" latinLnBrk="0" hangingPunct="1">
        <a:defRPr sz="1400" kern="1200">
          <a:solidFill>
            <a:schemeClr val="tx1"/>
          </a:solidFill>
          <a:latin typeface="+mn-lt"/>
          <a:ea typeface="+mn-ea"/>
          <a:cs typeface="+mn-cs"/>
        </a:defRPr>
      </a:lvl6pPr>
      <a:lvl7pPr marL="2057332" algn="l" defTabSz="685777" rtl="0" eaLnBrk="1" latinLnBrk="0" hangingPunct="1">
        <a:defRPr sz="1400" kern="1200">
          <a:solidFill>
            <a:schemeClr val="tx1"/>
          </a:solidFill>
          <a:latin typeface="+mn-lt"/>
          <a:ea typeface="+mn-ea"/>
          <a:cs typeface="+mn-cs"/>
        </a:defRPr>
      </a:lvl7pPr>
      <a:lvl8pPr marL="2400220" algn="l" defTabSz="685777" rtl="0" eaLnBrk="1" latinLnBrk="0" hangingPunct="1">
        <a:defRPr sz="1400" kern="1200">
          <a:solidFill>
            <a:schemeClr val="tx1"/>
          </a:solidFill>
          <a:latin typeface="+mn-lt"/>
          <a:ea typeface="+mn-ea"/>
          <a:cs typeface="+mn-cs"/>
        </a:defRPr>
      </a:lvl8pPr>
      <a:lvl9pPr marL="2743110" algn="l" defTabSz="685777"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hyperlink" Target="https://arxiv.org/pdf/1606.04036v1.pdf"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Cisco Systems, Inc., </a:t>
            </a:r>
            <a:r>
              <a:rPr lang="en-US" dirty="0"/>
              <a:t>NTT </a:t>
            </a:r>
            <a:r>
              <a:rPr lang="en-US" dirty="0" err="1"/>
              <a:t>DoCoMO</a:t>
            </a:r>
            <a:r>
              <a:rPr lang="en-US" dirty="0"/>
              <a:t>, </a:t>
            </a:r>
            <a:r>
              <a:rPr lang="en-US" dirty="0" smtClean="0"/>
              <a:t>Ericsson</a:t>
            </a:r>
            <a:r>
              <a:rPr lang="en-US" smtClean="0"/>
              <a:t>, ZTE</a:t>
            </a:r>
            <a:endParaRPr lang="en-US" dirty="0"/>
          </a:p>
        </p:txBody>
      </p:sp>
      <p:sp>
        <p:nvSpPr>
          <p:cNvPr id="3" name="Text Placeholder 2"/>
          <p:cNvSpPr>
            <a:spLocks noGrp="1"/>
          </p:cNvSpPr>
          <p:nvPr>
            <p:ph type="body" sz="quarter" idx="11"/>
          </p:nvPr>
        </p:nvSpPr>
        <p:spPr/>
        <p:txBody>
          <a:bodyPr/>
          <a:lstStyle/>
          <a:p>
            <a:endParaRPr lang="en-US"/>
          </a:p>
        </p:txBody>
      </p:sp>
      <p:sp>
        <p:nvSpPr>
          <p:cNvPr id="4" name="Text Placeholder 3"/>
          <p:cNvSpPr>
            <a:spLocks noGrp="1"/>
          </p:cNvSpPr>
          <p:nvPr>
            <p:ph type="body" sz="quarter" idx="12"/>
          </p:nvPr>
        </p:nvSpPr>
        <p:spPr/>
        <p:txBody>
          <a:bodyPr/>
          <a:lstStyle/>
          <a:p>
            <a:endParaRPr lang="en-US" dirty="0"/>
          </a:p>
        </p:txBody>
      </p:sp>
      <p:sp>
        <p:nvSpPr>
          <p:cNvPr id="5" name="Text Placeholder 4"/>
          <p:cNvSpPr>
            <a:spLocks noGrp="1"/>
          </p:cNvSpPr>
          <p:nvPr>
            <p:ph type="body" sz="quarter" idx="13"/>
          </p:nvPr>
        </p:nvSpPr>
        <p:spPr/>
        <p:txBody>
          <a:bodyPr/>
          <a:lstStyle/>
          <a:p>
            <a:r>
              <a:rPr lang="en-US" dirty="0" smtClean="0"/>
              <a:t>Way forward for TR 23.799 key issue 7</a:t>
            </a:r>
            <a:endParaRPr lang="en-US" dirty="0"/>
          </a:p>
        </p:txBody>
      </p:sp>
      <p:sp>
        <p:nvSpPr>
          <p:cNvPr id="6" name="Title 5"/>
          <p:cNvSpPr>
            <a:spLocks noGrp="1"/>
          </p:cNvSpPr>
          <p:nvPr>
            <p:ph type="ctrTitle"/>
          </p:nvPr>
        </p:nvSpPr>
        <p:spPr/>
        <p:txBody>
          <a:bodyPr/>
          <a:lstStyle/>
          <a:p>
            <a:r>
              <a:rPr lang="en-US" sz="2800" dirty="0" smtClean="0"/>
              <a:t>NGCN state management and data exposure</a:t>
            </a:r>
            <a:endParaRPr lang="en-US" sz="2800" dirty="0"/>
          </a:p>
        </p:txBody>
      </p:sp>
      <p:sp>
        <p:nvSpPr>
          <p:cNvPr id="7" name="TextBox 6"/>
          <p:cNvSpPr txBox="1"/>
          <p:nvPr/>
        </p:nvSpPr>
        <p:spPr>
          <a:xfrm>
            <a:off x="7519386" y="214829"/>
            <a:ext cx="1349406" cy="369332"/>
          </a:xfrm>
          <a:prstGeom prst="rect">
            <a:avLst/>
          </a:prstGeom>
          <a:noFill/>
        </p:spPr>
        <p:txBody>
          <a:bodyPr wrap="square" rtlCol="0">
            <a:spAutoFit/>
          </a:bodyPr>
          <a:lstStyle/>
          <a:p>
            <a:r>
              <a:rPr lang="en-US"/>
              <a:t>S2-166721</a:t>
            </a:r>
            <a:endParaRPr lang="en-US" dirty="0"/>
          </a:p>
        </p:txBody>
      </p:sp>
    </p:spTree>
    <p:extLst>
      <p:ext uri="{BB962C8B-B14F-4D97-AF65-F5344CB8AC3E}">
        <p14:creationId xmlns:p14="http://schemas.microsoft.com/office/powerpoint/2010/main" val="290287882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buNone/>
            </a:pPr>
            <a:r>
              <a:rPr lang="en-US" sz="1100" b="1" dirty="0"/>
              <a:t>Key Idea</a:t>
            </a:r>
          </a:p>
          <a:p>
            <a:r>
              <a:rPr lang="en-US" sz="1100" dirty="0"/>
              <a:t>If UE context information is exposed to a data layer, then this enables analytics solution on top of this </a:t>
            </a:r>
            <a:r>
              <a:rPr lang="en-US" sz="1100" dirty="0" smtClean="0"/>
              <a:t>data</a:t>
            </a:r>
          </a:p>
          <a:p>
            <a:pPr marL="57140" indent="0">
              <a:buNone/>
            </a:pPr>
            <a:r>
              <a:rPr lang="en-US" sz="1100" b="1" dirty="0" smtClean="0"/>
              <a:t>Analysis</a:t>
            </a:r>
            <a:endParaRPr lang="en-US" sz="1100" b="1" dirty="0"/>
          </a:p>
          <a:p>
            <a:pPr>
              <a:spcBef>
                <a:spcPts val="600"/>
              </a:spcBef>
            </a:pPr>
            <a:r>
              <a:rPr lang="en-US" sz="1100" dirty="0"/>
              <a:t>E</a:t>
            </a:r>
            <a:r>
              <a:rPr lang="en-US" sz="1100" dirty="0" smtClean="0"/>
              <a:t>xposing standardized state information (e.g. information sent via 3GPP interfaces today) is not helpful for analytics beyond some simple cases like ULI</a:t>
            </a:r>
          </a:p>
          <a:p>
            <a:r>
              <a:rPr lang="en-US" sz="1100" dirty="0" smtClean="0"/>
              <a:t>Other information (bulk statistics, counters) are typically much more useful for analytics (but are not part of the standardized UE state)</a:t>
            </a:r>
          </a:p>
          <a:p>
            <a:pPr marL="57140" indent="0">
              <a:buNone/>
            </a:pPr>
            <a:r>
              <a:rPr lang="en-US" sz="1100" b="1" dirty="0"/>
              <a:t>Conclusion</a:t>
            </a:r>
          </a:p>
          <a:p>
            <a:r>
              <a:rPr lang="en-US" sz="1100" dirty="0"/>
              <a:t>Just exposing 3GPP state information not useful for </a:t>
            </a:r>
            <a:r>
              <a:rPr lang="en-US" sz="1100" dirty="0" smtClean="0"/>
              <a:t>analytics</a:t>
            </a:r>
            <a:endParaRPr lang="en-US" sz="1100" dirty="0"/>
          </a:p>
        </p:txBody>
      </p:sp>
      <p:sp>
        <p:nvSpPr>
          <p:cNvPr id="3" name="Text Placeholder 2"/>
          <p:cNvSpPr>
            <a:spLocks noGrp="1"/>
          </p:cNvSpPr>
          <p:nvPr>
            <p:ph type="body" sz="quarter" idx="11"/>
          </p:nvPr>
        </p:nvSpPr>
        <p:spPr/>
        <p:txBody>
          <a:bodyPr/>
          <a:lstStyle/>
          <a:p>
            <a:pPr marL="57140" indent="0">
              <a:buNone/>
            </a:pPr>
            <a:r>
              <a:rPr lang="en-US" sz="1100" b="1" dirty="0" smtClean="0"/>
              <a:t>Conclusion cont’d</a:t>
            </a:r>
            <a:endParaRPr lang="en-US" sz="1100" b="1" dirty="0"/>
          </a:p>
          <a:p>
            <a:r>
              <a:rPr lang="en-US" sz="1100" dirty="0" smtClean="0"/>
              <a:t>A more thorough study should be done to determine information (statistics/counters) to be standardized and exposed in addition for analytics</a:t>
            </a:r>
          </a:p>
          <a:p>
            <a:r>
              <a:rPr lang="en-US" sz="1100" dirty="0"/>
              <a:t>No need for an additional </a:t>
            </a:r>
            <a:r>
              <a:rPr lang="en-US" sz="1100" dirty="0" smtClean="0"/>
              <a:t>solution: Information can already be </a:t>
            </a:r>
            <a:r>
              <a:rPr lang="en-US" sz="1100" dirty="0"/>
              <a:t>exposed to e.g. an analytics solution using </a:t>
            </a:r>
            <a:r>
              <a:rPr lang="en-US" sz="1100" dirty="0" smtClean="0"/>
              <a:t>the service-based architecture notion (capabilities exposed as a service)</a:t>
            </a:r>
          </a:p>
          <a:p>
            <a:pPr lvl="1"/>
            <a:r>
              <a:rPr lang="en-US" sz="1000" dirty="0" smtClean="0"/>
              <a:t>Analytics solution can simply subscribe to exposed capabilities</a:t>
            </a:r>
          </a:p>
          <a:p>
            <a:pPr lvl="1"/>
            <a:r>
              <a:rPr lang="en-US" sz="1000" b="1" dirty="0" smtClean="0"/>
              <a:t>Nothing prevents implementations (e.g. analytics function using capabilities from other NFs or the NEF) to store data</a:t>
            </a:r>
            <a:endParaRPr lang="en-US" sz="600" b="1" dirty="0" smtClean="0"/>
          </a:p>
          <a:p>
            <a:endParaRPr lang="en-US" sz="1100" dirty="0"/>
          </a:p>
          <a:p>
            <a:endParaRPr lang="en-US" sz="1100" dirty="0"/>
          </a:p>
        </p:txBody>
      </p:sp>
      <p:sp>
        <p:nvSpPr>
          <p:cNvPr id="4" name="Title 3"/>
          <p:cNvSpPr>
            <a:spLocks noGrp="1"/>
          </p:cNvSpPr>
          <p:nvPr>
            <p:ph type="title"/>
          </p:nvPr>
        </p:nvSpPr>
        <p:spPr/>
        <p:txBody>
          <a:bodyPr/>
          <a:lstStyle/>
          <a:p>
            <a:r>
              <a:rPr lang="en-US" sz="2800" dirty="0"/>
              <a:t>Support of analytics/big data on top of UE context information in the data </a:t>
            </a:r>
            <a:r>
              <a:rPr lang="en-US" sz="2800" dirty="0" smtClean="0"/>
              <a:t>layer</a:t>
            </a:r>
            <a:endParaRPr lang="en-US" sz="2800" dirty="0"/>
          </a:p>
        </p:txBody>
      </p:sp>
      <p:sp>
        <p:nvSpPr>
          <p:cNvPr id="10" name="TextBox 9"/>
          <p:cNvSpPr txBox="1"/>
          <p:nvPr/>
        </p:nvSpPr>
        <p:spPr>
          <a:xfrm>
            <a:off x="7050854" y="4138328"/>
            <a:ext cx="999907" cy="253916"/>
          </a:xfrm>
          <a:prstGeom prst="rect">
            <a:avLst/>
          </a:prstGeom>
          <a:noFill/>
        </p:spPr>
        <p:txBody>
          <a:bodyPr wrap="square" rtlCol="0">
            <a:spAutoFit/>
          </a:bodyPr>
          <a:lstStyle/>
          <a:p>
            <a:r>
              <a:rPr lang="en-US" sz="1050" b="1" dirty="0" smtClean="0">
                <a:solidFill>
                  <a:srgbClr val="FF0000"/>
                </a:solidFill>
              </a:rPr>
              <a:t>Capability A</a:t>
            </a:r>
            <a:endParaRPr lang="en-US" sz="1050" b="1" dirty="0">
              <a:solidFill>
                <a:srgbClr val="FF0000"/>
              </a:solidFill>
            </a:endParaRPr>
          </a:p>
        </p:txBody>
      </p:sp>
      <p:pic>
        <p:nvPicPr>
          <p:cNvPr id="11" name="Picture 10"/>
          <p:cNvPicPr>
            <a:picLocks noChangeAspect="1"/>
          </p:cNvPicPr>
          <p:nvPr/>
        </p:nvPicPr>
        <p:blipFill>
          <a:blip r:embed="rId2"/>
          <a:stretch>
            <a:fillRect/>
          </a:stretch>
        </p:blipFill>
        <p:spPr>
          <a:xfrm>
            <a:off x="4977201" y="3388441"/>
            <a:ext cx="3897282" cy="1518150"/>
          </a:xfrm>
          <a:prstGeom prst="rect">
            <a:avLst/>
          </a:prstGeom>
        </p:spPr>
      </p:pic>
      <p:sp>
        <p:nvSpPr>
          <p:cNvPr id="13" name="Freeform 12"/>
          <p:cNvSpPr/>
          <p:nvPr/>
        </p:nvSpPr>
        <p:spPr>
          <a:xfrm>
            <a:off x="6341806" y="4130285"/>
            <a:ext cx="1624502" cy="397469"/>
          </a:xfrm>
          <a:custGeom>
            <a:avLst/>
            <a:gdLst>
              <a:gd name="connsiteX0" fmla="*/ 0 w 1624502"/>
              <a:gd name="connsiteY0" fmla="*/ 397469 h 397469"/>
              <a:gd name="connsiteX1" fmla="*/ 342163 w 1624502"/>
              <a:gd name="connsiteY1" fmla="*/ 43507 h 397469"/>
              <a:gd name="connsiteX2" fmla="*/ 1421745 w 1624502"/>
              <a:gd name="connsiteY2" fmla="*/ 37608 h 397469"/>
              <a:gd name="connsiteX3" fmla="*/ 1622323 w 1624502"/>
              <a:gd name="connsiteY3" fmla="*/ 332576 h 397469"/>
            </a:gdLst>
            <a:ahLst/>
            <a:cxnLst>
              <a:cxn ang="0">
                <a:pos x="connsiteX0" y="connsiteY0"/>
              </a:cxn>
              <a:cxn ang="0">
                <a:pos x="connsiteX1" y="connsiteY1"/>
              </a:cxn>
              <a:cxn ang="0">
                <a:pos x="connsiteX2" y="connsiteY2"/>
              </a:cxn>
              <a:cxn ang="0">
                <a:pos x="connsiteX3" y="connsiteY3"/>
              </a:cxn>
            </a:cxnLst>
            <a:rect l="l" t="t" r="r" b="b"/>
            <a:pathLst>
              <a:path w="1624502" h="397469">
                <a:moveTo>
                  <a:pt x="0" y="397469"/>
                </a:moveTo>
                <a:cubicBezTo>
                  <a:pt x="52603" y="250476"/>
                  <a:pt x="105206" y="103484"/>
                  <a:pt x="342163" y="43507"/>
                </a:cubicBezTo>
                <a:cubicBezTo>
                  <a:pt x="579120" y="-16470"/>
                  <a:pt x="1208385" y="-10570"/>
                  <a:pt x="1421745" y="37608"/>
                </a:cubicBezTo>
                <a:cubicBezTo>
                  <a:pt x="1635105" y="85786"/>
                  <a:pt x="1628714" y="209181"/>
                  <a:pt x="1622323" y="332576"/>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p:cNvSpPr txBox="1"/>
          <p:nvPr/>
        </p:nvSpPr>
        <p:spPr>
          <a:xfrm>
            <a:off x="6154150" y="3828215"/>
            <a:ext cx="999907" cy="253916"/>
          </a:xfrm>
          <a:prstGeom prst="rect">
            <a:avLst/>
          </a:prstGeom>
          <a:noFill/>
        </p:spPr>
        <p:txBody>
          <a:bodyPr wrap="square" rtlCol="0">
            <a:spAutoFit/>
          </a:bodyPr>
          <a:lstStyle/>
          <a:p>
            <a:r>
              <a:rPr lang="en-US" sz="1050" b="1" dirty="0" smtClean="0">
                <a:solidFill>
                  <a:schemeClr val="accent1"/>
                </a:solidFill>
              </a:rPr>
              <a:t>Capability B</a:t>
            </a:r>
            <a:endParaRPr lang="en-US" sz="1050" b="1" dirty="0">
              <a:solidFill>
                <a:schemeClr val="accent1"/>
              </a:solidFill>
            </a:endParaRPr>
          </a:p>
        </p:txBody>
      </p:sp>
      <p:sp>
        <p:nvSpPr>
          <p:cNvPr id="21" name="Freeform 20"/>
          <p:cNvSpPr/>
          <p:nvPr/>
        </p:nvSpPr>
        <p:spPr>
          <a:xfrm>
            <a:off x="5114741" y="4043364"/>
            <a:ext cx="3067664" cy="555182"/>
          </a:xfrm>
          <a:custGeom>
            <a:avLst/>
            <a:gdLst>
              <a:gd name="connsiteX0" fmla="*/ 0 w 3162054"/>
              <a:gd name="connsiteY0" fmla="*/ 555182 h 555182"/>
              <a:gd name="connsiteX1" fmla="*/ 589935 w 3162054"/>
              <a:gd name="connsiteY1" fmla="*/ 171724 h 555182"/>
              <a:gd name="connsiteX2" fmla="*/ 2696005 w 3162054"/>
              <a:gd name="connsiteY2" fmla="*/ 6542 h 555182"/>
              <a:gd name="connsiteX3" fmla="*/ 3162054 w 3162054"/>
              <a:gd name="connsiteY3" fmla="*/ 378201 h 555182"/>
            </a:gdLst>
            <a:ahLst/>
            <a:cxnLst>
              <a:cxn ang="0">
                <a:pos x="connsiteX0" y="connsiteY0"/>
              </a:cxn>
              <a:cxn ang="0">
                <a:pos x="connsiteX1" y="connsiteY1"/>
              </a:cxn>
              <a:cxn ang="0">
                <a:pos x="connsiteX2" y="connsiteY2"/>
              </a:cxn>
              <a:cxn ang="0">
                <a:pos x="connsiteX3" y="connsiteY3"/>
              </a:cxn>
            </a:cxnLst>
            <a:rect l="l" t="t" r="r" b="b"/>
            <a:pathLst>
              <a:path w="3162054" h="555182">
                <a:moveTo>
                  <a:pt x="0" y="555182"/>
                </a:moveTo>
                <a:cubicBezTo>
                  <a:pt x="70300" y="409173"/>
                  <a:pt x="140601" y="263164"/>
                  <a:pt x="589935" y="171724"/>
                </a:cubicBezTo>
                <a:cubicBezTo>
                  <a:pt x="1039269" y="80284"/>
                  <a:pt x="2267318" y="-27871"/>
                  <a:pt x="2696005" y="6542"/>
                </a:cubicBezTo>
                <a:cubicBezTo>
                  <a:pt x="3124692" y="40955"/>
                  <a:pt x="3162054" y="378201"/>
                  <a:pt x="3162054" y="378201"/>
                </a:cubicBezTo>
              </a:path>
            </a:pathLst>
          </a:custGeom>
          <a:noFill/>
          <a:ln>
            <a:solidFill>
              <a:schemeClr val="accent1"/>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9406706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7766" y="1742302"/>
            <a:ext cx="3901123" cy="2688579"/>
          </a:xfrm>
        </p:spPr>
        <p:txBody>
          <a:bodyPr/>
          <a:lstStyle/>
          <a:p>
            <a:pPr marL="228586" indent="-171450"/>
            <a:r>
              <a:rPr lang="en-US" sz="1100" dirty="0" smtClean="0"/>
              <a:t>State information to remain part of the network function itself (as per industry’s best practices for service architectures)</a:t>
            </a:r>
          </a:p>
          <a:p>
            <a:pPr marL="228586" indent="-171450"/>
            <a:r>
              <a:rPr lang="en-US" sz="1100" dirty="0" smtClean="0"/>
              <a:t>NF implementations can decide to internally separate state (into their own data store)</a:t>
            </a:r>
          </a:p>
          <a:p>
            <a:pPr>
              <a:spcBef>
                <a:spcPts val="600"/>
              </a:spcBef>
            </a:pPr>
            <a:r>
              <a:rPr lang="en-US" sz="1100" dirty="0" smtClean="0"/>
              <a:t>3GPP may support this by </a:t>
            </a:r>
            <a:r>
              <a:rPr lang="en-US" sz="1100" dirty="0"/>
              <a:t>defining </a:t>
            </a:r>
            <a:r>
              <a:rPr lang="en-US" sz="1100" dirty="0" smtClean="0"/>
              <a:t>or recommending optional </a:t>
            </a:r>
            <a:r>
              <a:rPr lang="en-US" sz="1100" dirty="0"/>
              <a:t>interfaces from network functions to storage services (databases</a:t>
            </a:r>
            <a:r>
              <a:rPr lang="en-US" sz="1100" dirty="0" smtClean="0"/>
              <a:t>) for opaque data</a:t>
            </a:r>
            <a:endParaRPr lang="en-US" sz="1100" dirty="0"/>
          </a:p>
        </p:txBody>
      </p:sp>
      <p:sp>
        <p:nvSpPr>
          <p:cNvPr id="4" name="Text Placeholder 3"/>
          <p:cNvSpPr>
            <a:spLocks noGrp="1"/>
          </p:cNvSpPr>
          <p:nvPr>
            <p:ph type="body" sz="quarter" idx="11"/>
          </p:nvPr>
        </p:nvSpPr>
        <p:spPr>
          <a:xfrm>
            <a:off x="4564794" y="1742302"/>
            <a:ext cx="4218460" cy="2688579"/>
          </a:xfrm>
        </p:spPr>
        <p:txBody>
          <a:bodyPr/>
          <a:lstStyle/>
          <a:p>
            <a:pPr marL="228586" indent="-171450"/>
            <a:r>
              <a:rPr lang="en-US" sz="1100" dirty="0"/>
              <a:t>A single type of storage service may be insufficient</a:t>
            </a:r>
            <a:br>
              <a:rPr lang="en-US" sz="1100" dirty="0"/>
            </a:br>
            <a:r>
              <a:rPr lang="en-US" sz="1100" dirty="0"/>
              <a:t>(different storage technologies may be needed -- “polyglot </a:t>
            </a:r>
            <a:r>
              <a:rPr lang="en-US" sz="1100" dirty="0"/>
              <a:t>persistence” principle </a:t>
            </a:r>
            <a:r>
              <a:rPr lang="en-US" sz="1100" dirty="0"/>
              <a:t>as per industry’s </a:t>
            </a:r>
            <a:r>
              <a:rPr lang="en-US" sz="1100" dirty="0"/>
              <a:t>best practices for service </a:t>
            </a:r>
            <a:r>
              <a:rPr lang="en-US" sz="1100" dirty="0"/>
              <a:t>architectures) </a:t>
            </a:r>
            <a:endParaRPr lang="en-US" sz="1100" dirty="0"/>
          </a:p>
          <a:p>
            <a:pPr marL="228586" indent="-171450"/>
            <a:r>
              <a:rPr lang="en-US" sz="1100" dirty="0"/>
              <a:t>Types of storage services </a:t>
            </a:r>
            <a:r>
              <a:rPr lang="en-US" sz="1100" dirty="0"/>
              <a:t>needed and who should define those (3GPP </a:t>
            </a:r>
            <a:r>
              <a:rPr lang="en-US" sz="1100" dirty="0"/>
              <a:t>or </a:t>
            </a:r>
            <a:r>
              <a:rPr lang="en-US" sz="1100" dirty="0"/>
              <a:t>re-used </a:t>
            </a:r>
            <a:r>
              <a:rPr lang="en-US" sz="1100" dirty="0"/>
              <a:t>from other </a:t>
            </a:r>
            <a:r>
              <a:rPr lang="en-US" sz="1100" dirty="0"/>
              <a:t>fora) needs to be studied</a:t>
            </a:r>
            <a:endParaRPr lang="en-US" sz="1100" dirty="0"/>
          </a:p>
          <a:p>
            <a:pPr marL="228586" indent="-171450"/>
            <a:r>
              <a:rPr lang="en-US" sz="1100" dirty="0"/>
              <a:t>Exposure </a:t>
            </a:r>
            <a:r>
              <a:rPr lang="en-US" sz="1100" dirty="0"/>
              <a:t>of information </a:t>
            </a:r>
            <a:r>
              <a:rPr lang="en-US" sz="1100" dirty="0" smtClean="0"/>
              <a:t>(and analytics) </a:t>
            </a:r>
            <a:r>
              <a:rPr lang="en-US" sz="1100" dirty="0"/>
              <a:t>are already supported </a:t>
            </a:r>
            <a:r>
              <a:rPr lang="en-US" sz="1100" dirty="0"/>
              <a:t>by the </a:t>
            </a:r>
            <a:r>
              <a:rPr lang="en-US" sz="1100" dirty="0"/>
              <a:t>agreed principle of exposing capabilities as a service (e.g. ULI reporting) to multiple consumers</a:t>
            </a:r>
            <a:r>
              <a:rPr lang="en-US" sz="1100" dirty="0"/>
              <a:t>. </a:t>
            </a:r>
            <a:endParaRPr lang="en-US" sz="1100" dirty="0" smtClean="0"/>
          </a:p>
          <a:p>
            <a:pPr marL="457136" lvl="1" indent="-171450"/>
            <a:r>
              <a:rPr lang="en-US" sz="900" dirty="0" smtClean="0"/>
              <a:t>No </a:t>
            </a:r>
            <a:r>
              <a:rPr lang="en-US" sz="900" dirty="0"/>
              <a:t>need for an additional data layer for storing </a:t>
            </a:r>
            <a:r>
              <a:rPr lang="en-US" sz="900" dirty="0"/>
              <a:t>e.g. </a:t>
            </a:r>
            <a:r>
              <a:rPr lang="en-US" sz="900" dirty="0" smtClean="0"/>
              <a:t>ULI (but: nothing prevents e.g. an NEF implementation from storing data, i.e. Data layer is a potential implementation option on top of capability exposure).</a:t>
            </a:r>
            <a:endParaRPr lang="en-US" sz="900" dirty="0"/>
          </a:p>
        </p:txBody>
      </p:sp>
      <p:sp>
        <p:nvSpPr>
          <p:cNvPr id="3" name="Title 2"/>
          <p:cNvSpPr>
            <a:spLocks noGrp="1"/>
          </p:cNvSpPr>
          <p:nvPr>
            <p:ph type="title"/>
          </p:nvPr>
        </p:nvSpPr>
        <p:spPr/>
        <p:txBody>
          <a:bodyPr/>
          <a:lstStyle/>
          <a:p>
            <a:r>
              <a:rPr lang="en-US" dirty="0" smtClean="0"/>
              <a:t>Conclusion</a:t>
            </a:r>
            <a:endParaRPr lang="en-US" dirty="0"/>
          </a:p>
        </p:txBody>
      </p:sp>
    </p:spTree>
    <p:extLst>
      <p:ext uri="{BB962C8B-B14F-4D97-AF65-F5344CB8AC3E}">
        <p14:creationId xmlns:p14="http://schemas.microsoft.com/office/powerpoint/2010/main" val="845072386"/>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400" dirty="0" smtClean="0"/>
              <a:t>3GPP should recommend or specify an optional interface from network functions to a storage service that network functions may use to store selected state as opaque data.</a:t>
            </a:r>
          </a:p>
          <a:p>
            <a:r>
              <a:rPr lang="en-US" sz="1400" dirty="0" smtClean="0"/>
              <a:t>NOTE: Recommendation may for instance be by reference to an existing industry standard from an SDO other than 3GPP.  The details of this, including whether a single storage service (interface) is sufficient or if multiple storage service types need to be supported is up to Stage 3.</a:t>
            </a:r>
          </a:p>
          <a:p>
            <a:endParaRPr lang="en-US" sz="1400" dirty="0"/>
          </a:p>
        </p:txBody>
      </p:sp>
      <p:sp>
        <p:nvSpPr>
          <p:cNvPr id="4" name="Title 3"/>
          <p:cNvSpPr>
            <a:spLocks noGrp="1"/>
          </p:cNvSpPr>
          <p:nvPr>
            <p:ph type="title"/>
          </p:nvPr>
        </p:nvSpPr>
        <p:spPr/>
        <p:txBody>
          <a:bodyPr/>
          <a:lstStyle/>
          <a:p>
            <a:r>
              <a:rPr lang="en-US" dirty="0" smtClean="0"/>
              <a:t>Proposed </a:t>
            </a:r>
            <a:r>
              <a:rPr lang="en-US" dirty="0"/>
              <a:t>way </a:t>
            </a:r>
            <a:r>
              <a:rPr lang="en-US" dirty="0" smtClean="0"/>
              <a:t>forward (conclusion for KI#7)</a:t>
            </a:r>
            <a:endParaRPr lang="en-US" dirty="0"/>
          </a:p>
        </p:txBody>
      </p:sp>
    </p:spTree>
    <p:extLst>
      <p:ext uri="{BB962C8B-B14F-4D97-AF65-F5344CB8AC3E}">
        <p14:creationId xmlns:p14="http://schemas.microsoft.com/office/powerpoint/2010/main" val="1401133819"/>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400" dirty="0"/>
              <a:t>Question #7/2a: </a:t>
            </a:r>
            <a:r>
              <a:rPr lang="en-US" sz="1400" strike="sngStrike" dirty="0"/>
              <a:t>Should Rel-15 support a standardized, capability, that may be used by any Network Function to export some or all of its opaque data to a state repository</a:t>
            </a:r>
            <a:r>
              <a:rPr lang="en-US" sz="1400" strike="sngStrike" dirty="0" smtClean="0"/>
              <a:t>? </a:t>
            </a:r>
            <a:r>
              <a:rPr lang="en-US" sz="1400" dirty="0" smtClean="0"/>
              <a:t>Should 3GPP recommend or specify optional interfaces from network functions to storage services (information </a:t>
            </a:r>
            <a:r>
              <a:rPr lang="en-US" sz="1400" dirty="0" smtClean="0"/>
              <a:t>repositories) </a:t>
            </a:r>
            <a:r>
              <a:rPr lang="en-US" sz="1400" dirty="0" smtClean="0"/>
              <a:t>that network functions may use to store selected state as opaque </a:t>
            </a:r>
            <a:r>
              <a:rPr lang="en-US" sz="1400" dirty="0" smtClean="0"/>
              <a:t>(=vendor specific) data</a:t>
            </a:r>
            <a:r>
              <a:rPr lang="en-US" sz="1400" dirty="0" smtClean="0"/>
              <a:t>?</a:t>
            </a:r>
            <a:endParaRPr lang="en-US" sz="1400" dirty="0"/>
          </a:p>
          <a:p>
            <a:pPr lvl="1"/>
            <a:r>
              <a:rPr lang="en-US" sz="1000" dirty="0"/>
              <a:t>NOTE: Recommendation may for instance be by reference to an existing industry standard from an SDO other than 3GPP.  The details of this, including whether a single storage service (interface) is sufficient or if multiple storage service types need to be supported is up to Stage 3</a:t>
            </a:r>
            <a:r>
              <a:rPr lang="en-US" sz="1000" dirty="0" smtClean="0"/>
              <a:t>.</a:t>
            </a:r>
          </a:p>
          <a:p>
            <a:pPr lvl="1"/>
            <a:endParaRPr lang="en-US" sz="1400" dirty="0"/>
          </a:p>
          <a:p>
            <a:r>
              <a:rPr lang="en-US" sz="1400" dirty="0" smtClean="0"/>
              <a:t>Question #7/2a-bis: Should selected information like ULI be exposed in a standardized manner to other network functions as a capability (ULI reporting), in line with the existing </a:t>
            </a:r>
            <a:r>
              <a:rPr lang="en-US" sz="1400" dirty="0"/>
              <a:t>interim agreement (KI#7) </a:t>
            </a:r>
            <a:r>
              <a:rPr lang="en-US" sz="1400" dirty="0" smtClean="0"/>
              <a:t>(</a:t>
            </a:r>
            <a:r>
              <a:rPr lang="en-US" sz="1400" i="1" dirty="0" smtClean="0"/>
              <a:t>“</a:t>
            </a:r>
            <a:r>
              <a:rPr lang="en-US" sz="1400" i="1" dirty="0"/>
              <a:t>the capability (s) of NFs are exposed as a service to other </a:t>
            </a:r>
            <a:r>
              <a:rPr lang="en-US" sz="1400" i="1" dirty="0" smtClean="0"/>
              <a:t>NF”)</a:t>
            </a:r>
            <a:r>
              <a:rPr lang="en-US" sz="1400" dirty="0" smtClean="0"/>
              <a:t>? </a:t>
            </a:r>
          </a:p>
          <a:p>
            <a:pPr lvl="1"/>
            <a:r>
              <a:rPr lang="en-US" sz="1000" dirty="0" smtClean="0"/>
              <a:t>NOTE: Information to be exposed to be decided on a case by case basis.</a:t>
            </a:r>
          </a:p>
          <a:p>
            <a:pPr lvl="1"/>
            <a:r>
              <a:rPr lang="en-US" sz="1000" dirty="0" smtClean="0"/>
              <a:t>NOTE</a:t>
            </a:r>
            <a:r>
              <a:rPr lang="en-US" sz="1000" dirty="0"/>
              <a:t>: As an optimization (to reduce load on </a:t>
            </a:r>
            <a:r>
              <a:rPr lang="en-US" sz="1000" dirty="0" smtClean="0"/>
              <a:t>NFs if needed), an intermediate Network </a:t>
            </a:r>
            <a:r>
              <a:rPr lang="en-US" sz="1000" dirty="0"/>
              <a:t>Exposure Function (NEF) may be </a:t>
            </a:r>
            <a:r>
              <a:rPr lang="en-US" sz="1000" dirty="0" smtClean="0"/>
              <a:t>considered.</a:t>
            </a:r>
          </a:p>
          <a:p>
            <a:pPr lvl="1"/>
            <a:r>
              <a:rPr lang="en-US" sz="1000" dirty="0" smtClean="0"/>
              <a:t>NOTE</a:t>
            </a:r>
            <a:r>
              <a:rPr lang="en-US" sz="1000" dirty="0"/>
              <a:t>: </a:t>
            </a:r>
            <a:r>
              <a:rPr lang="en-US" sz="1000" dirty="0" smtClean="0"/>
              <a:t>Nothing </a:t>
            </a:r>
            <a:r>
              <a:rPr lang="en-US" sz="1000" dirty="0"/>
              <a:t>prevents </a:t>
            </a:r>
            <a:r>
              <a:rPr lang="en-US" sz="1000" dirty="0" smtClean="0"/>
              <a:t>implementations </a:t>
            </a:r>
            <a:r>
              <a:rPr lang="en-US" sz="1000" dirty="0"/>
              <a:t>to also cache/store data </a:t>
            </a:r>
            <a:r>
              <a:rPr lang="en-US" sz="1000" dirty="0" smtClean="0"/>
              <a:t>(e.g. by an analytics solution subscribing to exposed capabilities).</a:t>
            </a:r>
          </a:p>
        </p:txBody>
      </p:sp>
      <p:sp>
        <p:nvSpPr>
          <p:cNvPr id="3" name="Title 2"/>
          <p:cNvSpPr>
            <a:spLocks noGrp="1"/>
          </p:cNvSpPr>
          <p:nvPr>
            <p:ph type="title"/>
          </p:nvPr>
        </p:nvSpPr>
        <p:spPr/>
        <p:txBody>
          <a:bodyPr/>
          <a:lstStyle/>
          <a:p>
            <a:r>
              <a:rPr lang="en-US" sz="2800" dirty="0" smtClean="0"/>
              <a:t>Proposed update to questions for show of hands</a:t>
            </a:r>
            <a:endParaRPr lang="en-US" sz="2800" dirty="0"/>
          </a:p>
        </p:txBody>
      </p:sp>
    </p:spTree>
    <p:extLst>
      <p:ext uri="{BB962C8B-B14F-4D97-AF65-F5344CB8AC3E}">
        <p14:creationId xmlns:p14="http://schemas.microsoft.com/office/powerpoint/2010/main" val="1227250820"/>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Backup</a:t>
            </a:r>
            <a:endParaRPr lang="en-US" dirty="0"/>
          </a:p>
        </p:txBody>
      </p:sp>
    </p:spTree>
    <p:extLst>
      <p:ext uri="{BB962C8B-B14F-4D97-AF65-F5344CB8AC3E}">
        <p14:creationId xmlns:p14="http://schemas.microsoft.com/office/powerpoint/2010/main" val="2686526386"/>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t>Industry’s best practices for designing service architectures</a:t>
            </a:r>
            <a:endParaRPr lang="en-US" sz="4000" dirty="0"/>
          </a:p>
        </p:txBody>
      </p:sp>
    </p:spTree>
    <p:extLst>
      <p:ext uri="{BB962C8B-B14F-4D97-AF65-F5344CB8AC3E}">
        <p14:creationId xmlns:p14="http://schemas.microsoft.com/office/powerpoint/2010/main" val="1001581875"/>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2000" dirty="0" smtClean="0"/>
              <a:t>Best practices in micro-service </a:t>
            </a:r>
            <a:r>
              <a:rPr lang="en-US" sz="2000" dirty="0"/>
              <a:t>architectures: </a:t>
            </a:r>
            <a:r>
              <a:rPr lang="en-US" sz="2000" i="1" dirty="0"/>
              <a:t>“In the </a:t>
            </a:r>
            <a:r>
              <a:rPr lang="en-US" sz="2000" i="1" dirty="0" smtClean="0"/>
              <a:t>micro-services </a:t>
            </a:r>
            <a:r>
              <a:rPr lang="en-US" sz="2000" i="1" dirty="0"/>
              <a:t>approach, each service manages and stores its own state</a:t>
            </a:r>
            <a:r>
              <a:rPr lang="en-US" sz="2000" i="1" dirty="0" smtClean="0"/>
              <a:t>.</a:t>
            </a:r>
            <a:r>
              <a:rPr lang="en-US" sz="2000" dirty="0" smtClean="0"/>
              <a:t>“</a:t>
            </a:r>
            <a:endParaRPr lang="en-US" sz="2000" dirty="0"/>
          </a:p>
        </p:txBody>
      </p:sp>
      <p:sp>
        <p:nvSpPr>
          <p:cNvPr id="6" name="TextBox 5"/>
          <p:cNvSpPr txBox="1"/>
          <p:nvPr/>
        </p:nvSpPr>
        <p:spPr>
          <a:xfrm>
            <a:off x="1209927" y="4499771"/>
            <a:ext cx="6128601" cy="246221"/>
          </a:xfrm>
          <a:prstGeom prst="rect">
            <a:avLst/>
          </a:prstGeom>
          <a:noFill/>
        </p:spPr>
        <p:txBody>
          <a:bodyPr wrap="none" rtlCol="0">
            <a:spAutoFit/>
          </a:bodyPr>
          <a:lstStyle/>
          <a:p>
            <a:r>
              <a:rPr lang="en-US" sz="1000" dirty="0" smtClean="0"/>
              <a:t>Source</a:t>
            </a:r>
            <a:r>
              <a:rPr lang="en-US" sz="1000" dirty="0"/>
              <a:t>: https://azure.</a:t>
            </a:r>
            <a:r>
              <a:rPr lang="en-US" sz="1000" b="1" u="sng" dirty="0">
                <a:solidFill>
                  <a:srgbClr val="FF0000"/>
                </a:solidFill>
              </a:rPr>
              <a:t>microsoft</a:t>
            </a:r>
            <a:r>
              <a:rPr lang="en-US" sz="1000" dirty="0"/>
              <a:t>.com/en-us/documentation/articles/service-fabric-overview-microservices/</a:t>
            </a:r>
          </a:p>
        </p:txBody>
      </p:sp>
      <p:pic>
        <p:nvPicPr>
          <p:cNvPr id="2" name="Picture 1"/>
          <p:cNvPicPr>
            <a:picLocks noChangeAspect="1"/>
          </p:cNvPicPr>
          <p:nvPr/>
        </p:nvPicPr>
        <p:blipFill>
          <a:blip r:embed="rId2"/>
          <a:stretch>
            <a:fillRect/>
          </a:stretch>
        </p:blipFill>
        <p:spPr>
          <a:xfrm>
            <a:off x="1559323" y="1073150"/>
            <a:ext cx="5429811" cy="3336487"/>
          </a:xfrm>
          <a:prstGeom prst="rect">
            <a:avLst/>
          </a:prstGeom>
        </p:spPr>
      </p:pic>
      <p:cxnSp>
        <p:nvCxnSpPr>
          <p:cNvPr id="7" name="Straight Connector 6"/>
          <p:cNvCxnSpPr/>
          <p:nvPr/>
        </p:nvCxnSpPr>
        <p:spPr>
          <a:xfrm>
            <a:off x="6427433" y="4190259"/>
            <a:ext cx="4438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9323" y="4374125"/>
            <a:ext cx="38560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601157" y="4190259"/>
            <a:ext cx="126950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277765"/>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37766" y="1552352"/>
            <a:ext cx="3901123" cy="2878529"/>
          </a:xfrm>
        </p:spPr>
        <p:txBody>
          <a:bodyPr/>
          <a:lstStyle/>
          <a:p>
            <a:r>
              <a:rPr lang="en-US" sz="1200" b="1" i="1" dirty="0" smtClean="0"/>
              <a:t>“Monolithic </a:t>
            </a:r>
            <a:r>
              <a:rPr lang="en-US" sz="1200" b="1" i="1" dirty="0"/>
              <a:t>applications prefer a single logical database for </a:t>
            </a:r>
            <a:r>
              <a:rPr lang="en-US" sz="1200" b="1" i="1" dirty="0" smtClean="0"/>
              <a:t>persistent data</a:t>
            </a:r>
            <a:r>
              <a:rPr lang="en-US" sz="1200" i="1" dirty="0" smtClean="0"/>
              <a:t>, […] many </a:t>
            </a:r>
            <a:r>
              <a:rPr lang="en-US" sz="1200" i="1" dirty="0"/>
              <a:t>of these decisions </a:t>
            </a:r>
            <a:r>
              <a:rPr lang="en-US" sz="1200" b="1" i="1" dirty="0"/>
              <a:t>driven through vendor's commercial models around licensing</a:t>
            </a:r>
            <a:r>
              <a:rPr lang="en-US" sz="1200" i="1" dirty="0"/>
              <a:t>. </a:t>
            </a:r>
            <a:endParaRPr lang="en-US" sz="1200" i="1" dirty="0" smtClean="0"/>
          </a:p>
          <a:p>
            <a:r>
              <a:rPr lang="en-US" sz="1200" i="1" dirty="0" smtClean="0"/>
              <a:t>“</a:t>
            </a:r>
            <a:r>
              <a:rPr lang="en-US" sz="1200" b="1" i="1" dirty="0" smtClean="0"/>
              <a:t>Microservices</a:t>
            </a:r>
            <a:r>
              <a:rPr lang="en-US" sz="1200" b="1" i="1" dirty="0" smtClean="0"/>
              <a:t> </a:t>
            </a:r>
            <a:r>
              <a:rPr lang="en-US" sz="1200" b="1" i="1" dirty="0"/>
              <a:t>prefer letting each service manage its own </a:t>
            </a:r>
            <a:r>
              <a:rPr lang="en-US" sz="1200" b="1" i="1" dirty="0" smtClean="0"/>
              <a:t>database…”</a:t>
            </a:r>
          </a:p>
          <a:p>
            <a:r>
              <a:rPr lang="en-US" sz="1200" i="1" dirty="0" smtClean="0"/>
              <a:t>“…either </a:t>
            </a:r>
            <a:r>
              <a:rPr lang="en-US" sz="1200" b="1" i="1" dirty="0"/>
              <a:t>different instances of the same database technology</a:t>
            </a:r>
            <a:r>
              <a:rPr lang="en-US" sz="1200" i="1" dirty="0"/>
              <a:t>, or </a:t>
            </a:r>
            <a:r>
              <a:rPr lang="en-US" sz="1200" b="1" i="1" dirty="0"/>
              <a:t>entirely different database systems - </a:t>
            </a:r>
            <a:r>
              <a:rPr lang="en-US" sz="1200" i="1" dirty="0"/>
              <a:t>an approach called Polyglot Persistence. </a:t>
            </a:r>
            <a:r>
              <a:rPr lang="en-US" sz="1200" i="1" dirty="0" smtClean="0"/>
              <a:t>“</a:t>
            </a:r>
            <a:endParaRPr lang="en-US" sz="1200" i="1" dirty="0"/>
          </a:p>
        </p:txBody>
      </p:sp>
      <p:sp>
        <p:nvSpPr>
          <p:cNvPr id="5" name="Text Placeholder 4"/>
          <p:cNvSpPr>
            <a:spLocks noGrp="1"/>
          </p:cNvSpPr>
          <p:nvPr>
            <p:ph type="body" sz="quarter" idx="11"/>
          </p:nvPr>
        </p:nvSpPr>
        <p:spPr/>
        <p:txBody>
          <a:bodyPr/>
          <a:lstStyle/>
          <a:p>
            <a:endParaRPr lang="en-US" dirty="0"/>
          </a:p>
        </p:txBody>
      </p:sp>
      <p:sp>
        <p:nvSpPr>
          <p:cNvPr id="3" name="Title 2"/>
          <p:cNvSpPr>
            <a:spLocks noGrp="1"/>
          </p:cNvSpPr>
          <p:nvPr>
            <p:ph type="title"/>
          </p:nvPr>
        </p:nvSpPr>
        <p:spPr/>
        <p:txBody>
          <a:bodyPr/>
          <a:lstStyle/>
          <a:p>
            <a:r>
              <a:rPr lang="en-US" sz="2000" dirty="0" smtClean="0"/>
              <a:t>Best practices in micro-service architectures</a:t>
            </a:r>
            <a:r>
              <a:rPr lang="en-US" sz="2000" dirty="0"/>
              <a:t>: “</a:t>
            </a:r>
            <a:r>
              <a:rPr lang="en-US" sz="2000" i="1" dirty="0" smtClean="0"/>
              <a:t>Micro-services </a:t>
            </a:r>
            <a:r>
              <a:rPr lang="en-US" sz="2000" i="1" dirty="0"/>
              <a:t>prefer letting each service manage its own </a:t>
            </a:r>
            <a:r>
              <a:rPr lang="en-US" sz="2000" i="1" dirty="0" smtClean="0"/>
              <a:t>database.</a:t>
            </a:r>
            <a:r>
              <a:rPr lang="en-US" sz="2000" dirty="0" smtClean="0"/>
              <a:t>”</a:t>
            </a:r>
            <a:endParaRPr lang="en-US" sz="2000" dirty="0"/>
          </a:p>
        </p:txBody>
      </p:sp>
      <p:pic>
        <p:nvPicPr>
          <p:cNvPr id="1028" name="Picture 4" descr="Fig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9722" y="1746737"/>
            <a:ext cx="4133532" cy="24212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49198" y="3702130"/>
            <a:ext cx="3802644" cy="246221"/>
          </a:xfrm>
          <a:prstGeom prst="rect">
            <a:avLst/>
          </a:prstGeom>
          <a:noFill/>
        </p:spPr>
        <p:txBody>
          <a:bodyPr wrap="none" rtlCol="0">
            <a:spAutoFit/>
          </a:bodyPr>
          <a:lstStyle/>
          <a:p>
            <a:r>
              <a:rPr lang="en-US" sz="1000" dirty="0" smtClean="0"/>
              <a:t>Source: http</a:t>
            </a:r>
            <a:r>
              <a:rPr lang="en-US" sz="1000" dirty="0"/>
              <a:t>://www.martinfowler.com/articles/microservices.html</a:t>
            </a:r>
          </a:p>
        </p:txBody>
      </p:sp>
    </p:spTree>
    <p:extLst>
      <p:ext uri="{BB962C8B-B14F-4D97-AF65-F5344CB8AC3E}">
        <p14:creationId xmlns:p14="http://schemas.microsoft.com/office/powerpoint/2010/main" val="1651153751"/>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400" b="1" dirty="0"/>
              <a:t>Problem</a:t>
            </a:r>
          </a:p>
          <a:p>
            <a:r>
              <a:rPr lang="en-US" sz="1400" dirty="0"/>
              <a:t>What’s the database architecture in a </a:t>
            </a:r>
            <a:r>
              <a:rPr lang="en-US" sz="1400" dirty="0" smtClean="0"/>
              <a:t>micro-services </a:t>
            </a:r>
            <a:r>
              <a:rPr lang="en-US" sz="1400" dirty="0"/>
              <a:t>application</a:t>
            </a:r>
            <a:r>
              <a:rPr lang="en-US" sz="1400" dirty="0" smtClean="0"/>
              <a:t>?</a:t>
            </a:r>
          </a:p>
          <a:p>
            <a:pPr marL="57140" indent="0">
              <a:buNone/>
            </a:pPr>
            <a:r>
              <a:rPr lang="en-US" sz="1400" b="1" dirty="0" smtClean="0"/>
              <a:t>Forces </a:t>
            </a:r>
          </a:p>
          <a:p>
            <a:r>
              <a:rPr lang="en-US" sz="1400" dirty="0"/>
              <a:t>Services must be loosely coupled so that they can be developed, deployed and scaled </a:t>
            </a:r>
            <a:r>
              <a:rPr lang="en-US" sz="1400" dirty="0" smtClean="0"/>
              <a:t>independently</a:t>
            </a:r>
          </a:p>
          <a:p>
            <a:r>
              <a:rPr lang="en-US" sz="1400" dirty="0"/>
              <a:t>Different services have different data storage requirements. </a:t>
            </a:r>
            <a:endParaRPr lang="en-US" sz="1400" dirty="0" smtClean="0"/>
          </a:p>
          <a:p>
            <a:pPr marL="57140" indent="0">
              <a:buNone/>
            </a:pPr>
            <a:endParaRPr lang="en-US" sz="1400" dirty="0"/>
          </a:p>
        </p:txBody>
      </p:sp>
      <p:sp>
        <p:nvSpPr>
          <p:cNvPr id="3" name="Text Placeholder 2"/>
          <p:cNvSpPr>
            <a:spLocks noGrp="1"/>
          </p:cNvSpPr>
          <p:nvPr>
            <p:ph type="body" sz="quarter" idx="11"/>
          </p:nvPr>
        </p:nvSpPr>
        <p:spPr>
          <a:xfrm>
            <a:off x="4564794" y="1347788"/>
            <a:ext cx="4068843" cy="3083094"/>
          </a:xfrm>
        </p:spPr>
        <p:txBody>
          <a:bodyPr/>
          <a:lstStyle/>
          <a:p>
            <a:pPr marL="57140" indent="0">
              <a:buNone/>
            </a:pPr>
            <a:r>
              <a:rPr lang="en-US" sz="1400" b="1" dirty="0" smtClean="0"/>
              <a:t>Forces cont’d</a:t>
            </a:r>
          </a:p>
          <a:p>
            <a:r>
              <a:rPr lang="en-US" sz="1400" dirty="0"/>
              <a:t>For some services, a relational database is the best choice. Other services might need a NoSQL database such as MongoDB, which is good at storing complex, unstructured data, or Neo4J, which is designed to efficiently store and query graph data.</a:t>
            </a:r>
          </a:p>
          <a:p>
            <a:pPr marL="57140" indent="0">
              <a:buNone/>
            </a:pPr>
            <a:r>
              <a:rPr lang="en-US" sz="1400" b="1" dirty="0" smtClean="0"/>
              <a:t>Solution</a:t>
            </a:r>
          </a:p>
          <a:p>
            <a:r>
              <a:rPr lang="en-US" sz="1400" dirty="0"/>
              <a:t>Keep each </a:t>
            </a:r>
            <a:r>
              <a:rPr lang="en-US" sz="1400" dirty="0" smtClean="0"/>
              <a:t>micro-service’s </a:t>
            </a:r>
            <a:r>
              <a:rPr lang="en-US" sz="1400" dirty="0"/>
              <a:t>persistent data private to that service and accessible only via its API.</a:t>
            </a:r>
          </a:p>
        </p:txBody>
      </p:sp>
      <p:sp>
        <p:nvSpPr>
          <p:cNvPr id="4" name="Title 3"/>
          <p:cNvSpPr>
            <a:spLocks noGrp="1"/>
          </p:cNvSpPr>
          <p:nvPr>
            <p:ph type="title"/>
          </p:nvPr>
        </p:nvSpPr>
        <p:spPr/>
        <p:txBody>
          <a:bodyPr/>
          <a:lstStyle/>
          <a:p>
            <a:r>
              <a:rPr lang="en-US" sz="1800" dirty="0" smtClean="0"/>
              <a:t>Best </a:t>
            </a:r>
            <a:r>
              <a:rPr lang="en-US" sz="1800" dirty="0"/>
              <a:t>practices in micro-service architectures: “</a:t>
            </a:r>
            <a:r>
              <a:rPr lang="en-US" sz="1800" i="1" dirty="0"/>
              <a:t>Keep each </a:t>
            </a:r>
            <a:r>
              <a:rPr lang="en-US" sz="1800" i="1" dirty="0"/>
              <a:t>microservice’s</a:t>
            </a:r>
            <a:r>
              <a:rPr lang="en-US" sz="1800" i="1" dirty="0"/>
              <a:t> persistent data private to that service and accessible only via its </a:t>
            </a:r>
            <a:r>
              <a:rPr lang="en-US" sz="1800" i="1" dirty="0" smtClean="0"/>
              <a:t>API”</a:t>
            </a:r>
            <a:endParaRPr lang="en-US" sz="1800" i="1" dirty="0"/>
          </a:p>
        </p:txBody>
      </p:sp>
      <p:sp>
        <p:nvSpPr>
          <p:cNvPr id="5" name="TextBox 4"/>
          <p:cNvSpPr txBox="1"/>
          <p:nvPr/>
        </p:nvSpPr>
        <p:spPr>
          <a:xfrm>
            <a:off x="1209927" y="4379271"/>
            <a:ext cx="6992620" cy="246221"/>
          </a:xfrm>
          <a:prstGeom prst="rect">
            <a:avLst/>
          </a:prstGeom>
          <a:noFill/>
        </p:spPr>
        <p:txBody>
          <a:bodyPr wrap="none" rtlCol="0">
            <a:spAutoFit/>
          </a:bodyPr>
          <a:lstStyle/>
          <a:p>
            <a:r>
              <a:rPr lang="en-US" sz="1000" dirty="0" smtClean="0"/>
              <a:t>Source</a:t>
            </a:r>
            <a:r>
              <a:rPr lang="en-US" sz="1000" dirty="0"/>
              <a:t>: </a:t>
            </a:r>
            <a:r>
              <a:rPr lang="en-US" sz="1000" dirty="0" smtClean="0"/>
              <a:t>Chris </a:t>
            </a:r>
            <a:r>
              <a:rPr lang="en-US" sz="1000" dirty="0"/>
              <a:t>Richardson: Pattern: Database per </a:t>
            </a:r>
            <a:r>
              <a:rPr lang="en-US" sz="1000" dirty="0" smtClean="0"/>
              <a:t>service. http</a:t>
            </a:r>
            <a:r>
              <a:rPr lang="en-US" sz="1000" dirty="0"/>
              <a:t>://microservices.io/patterns/data/database-per-service.html</a:t>
            </a:r>
          </a:p>
        </p:txBody>
      </p:sp>
      <p:sp>
        <p:nvSpPr>
          <p:cNvPr id="9" name="Rectangle 8"/>
          <p:cNvSpPr/>
          <p:nvPr/>
        </p:nvSpPr>
        <p:spPr>
          <a:xfrm>
            <a:off x="437766" y="1134140"/>
            <a:ext cx="8401434" cy="3154325"/>
          </a:xfrm>
          <a:prstGeom prst="rect">
            <a:avLst/>
          </a:prstGeom>
          <a:noFill/>
          <a:ln w="12700">
            <a:solidFill>
              <a:srgbClr val="4D4D4D"/>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
        <p:nvSpPr>
          <p:cNvPr id="6" name="Oval 5"/>
          <p:cNvSpPr/>
          <p:nvPr/>
        </p:nvSpPr>
        <p:spPr>
          <a:xfrm>
            <a:off x="4417541" y="3218935"/>
            <a:ext cx="4216096" cy="1025611"/>
          </a:xfrm>
          <a:prstGeom prst="ellipse">
            <a:avLst/>
          </a:prstGeom>
          <a:no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631154354"/>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37766" y="1347788"/>
            <a:ext cx="8345488" cy="1898686"/>
          </a:xfrm>
          <a:ln>
            <a:solidFill>
              <a:srgbClr val="4D4D4D"/>
            </a:solidFill>
            <a:prstDash val="sysDash"/>
          </a:ln>
        </p:spPr>
        <p:txBody>
          <a:bodyPr/>
          <a:lstStyle/>
          <a:p>
            <a:pPr marL="57136" indent="0">
              <a:buNone/>
            </a:pPr>
            <a:r>
              <a:rPr lang="en-US" sz="1400" b="1" dirty="0" smtClean="0"/>
              <a:t>“Create </a:t>
            </a:r>
            <a:r>
              <a:rPr lang="en-US" sz="1400" b="1" dirty="0"/>
              <a:t>a Separate Data Store for Each </a:t>
            </a:r>
            <a:r>
              <a:rPr lang="en-US" sz="1400" b="1" dirty="0"/>
              <a:t>Microservice</a:t>
            </a:r>
            <a:endParaRPr lang="en-US" sz="1400" b="1" dirty="0"/>
          </a:p>
          <a:p>
            <a:r>
              <a:rPr lang="en-US" sz="1400" b="1" dirty="0"/>
              <a:t>Do not use the same backend data store across </a:t>
            </a:r>
            <a:r>
              <a:rPr lang="en-US" sz="1400" b="1" dirty="0"/>
              <a:t>microservices</a:t>
            </a:r>
            <a:r>
              <a:rPr lang="en-US" sz="1400" b="1" dirty="0"/>
              <a:t>. </a:t>
            </a:r>
            <a:endParaRPr lang="en-US" sz="1400" b="1" dirty="0" smtClean="0"/>
          </a:p>
          <a:p>
            <a:r>
              <a:rPr lang="en-US" sz="1400" b="1" dirty="0" smtClean="0"/>
              <a:t>You </a:t>
            </a:r>
            <a:r>
              <a:rPr lang="en-US" sz="1400" b="1" dirty="0"/>
              <a:t>want the team for each </a:t>
            </a:r>
            <a:r>
              <a:rPr lang="en-US" sz="1400" b="1" dirty="0"/>
              <a:t>microservice</a:t>
            </a:r>
            <a:r>
              <a:rPr lang="en-US" sz="1400" b="1" dirty="0"/>
              <a:t> to choose the database that best suits the service. </a:t>
            </a:r>
            <a:endParaRPr lang="en-US" sz="1400" b="1" dirty="0" smtClean="0"/>
          </a:p>
          <a:p>
            <a:r>
              <a:rPr lang="en-US" sz="1400" dirty="0" smtClean="0"/>
              <a:t>Moreover</a:t>
            </a:r>
            <a:r>
              <a:rPr lang="en-US" sz="1400" dirty="0"/>
              <a:t>, with a single data store it’s too easy for </a:t>
            </a:r>
            <a:r>
              <a:rPr lang="en-US" sz="1400" dirty="0"/>
              <a:t>microservices</a:t>
            </a:r>
            <a:r>
              <a:rPr lang="en-US" sz="1400" dirty="0"/>
              <a:t> written by different teams to share database structures, perhaps in the name of reducing duplication of work. You end up with the situation where if one team updates a database structure, other services that also use that structure have to be changed too</a:t>
            </a:r>
            <a:r>
              <a:rPr lang="en-US" sz="1400" dirty="0" smtClean="0"/>
              <a:t>.”</a:t>
            </a:r>
            <a:endParaRPr lang="en-US" sz="1400" dirty="0"/>
          </a:p>
          <a:p>
            <a:endParaRPr lang="en-US" sz="1400" dirty="0"/>
          </a:p>
        </p:txBody>
      </p:sp>
      <p:sp>
        <p:nvSpPr>
          <p:cNvPr id="4" name="Title 3"/>
          <p:cNvSpPr>
            <a:spLocks noGrp="1"/>
          </p:cNvSpPr>
          <p:nvPr>
            <p:ph type="title"/>
          </p:nvPr>
        </p:nvSpPr>
        <p:spPr/>
        <p:txBody>
          <a:bodyPr/>
          <a:lstStyle/>
          <a:p>
            <a:r>
              <a:rPr lang="en-US" sz="2400" dirty="0"/>
              <a:t>Best practices in micro-service architectures: </a:t>
            </a:r>
            <a:r>
              <a:rPr lang="en-US" sz="2400" i="1" dirty="0"/>
              <a:t>“Create a Separate Data Store for Each </a:t>
            </a:r>
            <a:r>
              <a:rPr lang="en-US" sz="2400" i="1" dirty="0" smtClean="0"/>
              <a:t>Microservice</a:t>
            </a:r>
            <a:r>
              <a:rPr lang="en-US" sz="2400" i="1" dirty="0" smtClean="0"/>
              <a:t>”</a:t>
            </a:r>
            <a:endParaRPr lang="en-US" sz="2400" i="1" dirty="0"/>
          </a:p>
        </p:txBody>
      </p:sp>
      <p:sp>
        <p:nvSpPr>
          <p:cNvPr id="6" name="Rectangle 5"/>
          <p:cNvSpPr/>
          <p:nvPr/>
        </p:nvSpPr>
        <p:spPr>
          <a:xfrm>
            <a:off x="2629786" y="3517163"/>
            <a:ext cx="7818475" cy="461665"/>
          </a:xfrm>
          <a:prstGeom prst="rect">
            <a:avLst/>
          </a:prstGeom>
        </p:spPr>
        <p:txBody>
          <a:bodyPr wrap="square">
            <a:spAutoFit/>
          </a:bodyPr>
          <a:lstStyle/>
          <a:p>
            <a:r>
              <a:rPr lang="en-US" sz="1200" dirty="0" smtClean="0">
                <a:solidFill>
                  <a:srgbClr val="000000"/>
                </a:solidFill>
                <a:latin typeface="Aktiv Grotesk W01"/>
              </a:rPr>
              <a:t>Tony Mauro: </a:t>
            </a:r>
            <a:r>
              <a:rPr lang="en-US" sz="1200" b="1" dirty="0" smtClean="0">
                <a:solidFill>
                  <a:srgbClr val="FF0000"/>
                </a:solidFill>
                <a:latin typeface="Aktiv Grotesk W01"/>
              </a:rPr>
              <a:t>Adopting </a:t>
            </a:r>
            <a:r>
              <a:rPr lang="en-US" sz="1200" b="1" dirty="0">
                <a:solidFill>
                  <a:srgbClr val="FF0000"/>
                </a:solidFill>
                <a:latin typeface="Aktiv Grotesk W01"/>
              </a:rPr>
              <a:t>Microservices</a:t>
            </a:r>
            <a:r>
              <a:rPr lang="en-US" sz="1200" b="1" dirty="0">
                <a:solidFill>
                  <a:srgbClr val="FF0000"/>
                </a:solidFill>
                <a:latin typeface="Aktiv Grotesk W01"/>
              </a:rPr>
              <a:t> at Netflix</a:t>
            </a:r>
            <a:r>
              <a:rPr lang="en-US" sz="1200" dirty="0">
                <a:solidFill>
                  <a:srgbClr val="000000"/>
                </a:solidFill>
                <a:latin typeface="Aktiv Grotesk W01"/>
              </a:rPr>
              <a:t>: Lessons for Architectural Design. </a:t>
            </a:r>
            <a:endParaRPr lang="en-US" sz="1200" dirty="0" smtClean="0">
              <a:solidFill>
                <a:srgbClr val="000000"/>
              </a:solidFill>
              <a:latin typeface="Aktiv Grotesk W01"/>
            </a:endParaRPr>
          </a:p>
          <a:p>
            <a:r>
              <a:rPr lang="en-US" sz="1200" dirty="0">
                <a:solidFill>
                  <a:srgbClr val="000000"/>
                </a:solidFill>
                <a:latin typeface="Aktiv Grotesk W01"/>
              </a:rPr>
              <a:t>	</a:t>
            </a:r>
            <a:r>
              <a:rPr lang="en-US" sz="1200" dirty="0" smtClean="0">
                <a:solidFill>
                  <a:srgbClr val="000000"/>
                </a:solidFill>
                <a:latin typeface="Aktiv Grotesk W01"/>
              </a:rPr>
              <a:t>https</a:t>
            </a:r>
            <a:r>
              <a:rPr lang="en-US" sz="1200" dirty="0">
                <a:solidFill>
                  <a:srgbClr val="000000"/>
                </a:solidFill>
                <a:latin typeface="Aktiv Grotesk W01"/>
              </a:rPr>
              <a:t>://www.nginx.com/blog/microservices-at-netflix-architectural-best-practices/</a:t>
            </a:r>
            <a:endParaRPr lang="en-US" sz="1200" b="0" i="0" dirty="0">
              <a:solidFill>
                <a:srgbClr val="000000"/>
              </a:solidFill>
              <a:effectLst/>
              <a:latin typeface="Aktiv Grotesk W01"/>
            </a:endParaRPr>
          </a:p>
        </p:txBody>
      </p:sp>
      <p:sp>
        <p:nvSpPr>
          <p:cNvPr id="7" name="Oval 6"/>
          <p:cNvSpPr/>
          <p:nvPr/>
        </p:nvSpPr>
        <p:spPr>
          <a:xfrm>
            <a:off x="521738" y="1627000"/>
            <a:ext cx="5771856" cy="435129"/>
          </a:xfrm>
          <a:prstGeom prst="ellipse">
            <a:avLst/>
          </a:prstGeom>
          <a:noFill/>
          <a:ln w="952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p:txBody>
      </p:sp>
    </p:spTree>
    <p:extLst>
      <p:ext uri="{BB962C8B-B14F-4D97-AF65-F5344CB8AC3E}">
        <p14:creationId xmlns:p14="http://schemas.microsoft.com/office/powerpoint/2010/main" val="2019406704"/>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200" dirty="0"/>
              <a:t>SA2 has agreed to evaluate service-ba</a:t>
            </a:r>
            <a:r>
              <a:rPr lang="en-US" sz="1200" dirty="0" smtClean="0"/>
              <a:t>sed architecture (*) for NGCN</a:t>
            </a:r>
          </a:p>
          <a:p>
            <a:pPr lvl="1"/>
            <a:r>
              <a:rPr lang="en-US" sz="1200" dirty="0" smtClean="0"/>
              <a:t>network functions “</a:t>
            </a:r>
            <a:r>
              <a:rPr lang="en-US" sz="1200" i="1" dirty="0" smtClean="0"/>
              <a:t>provide </a:t>
            </a:r>
            <a:r>
              <a:rPr lang="en-US" sz="1200" i="1" dirty="0"/>
              <a:t>a service based interface to other NFs</a:t>
            </a:r>
            <a:r>
              <a:rPr lang="en-US" sz="1200" i="1" dirty="0" smtClean="0"/>
              <a:t>.</a:t>
            </a:r>
            <a:r>
              <a:rPr lang="en-US" sz="1200" dirty="0" smtClean="0"/>
              <a:t>”; </a:t>
            </a:r>
            <a:r>
              <a:rPr lang="en-US" sz="800" dirty="0" smtClean="0"/>
              <a:t>[TR 23.799, section 8.7 “Interim agreements on Key Issue 7]</a:t>
            </a:r>
          </a:p>
          <a:p>
            <a:r>
              <a:rPr lang="en-US" sz="1200" dirty="0" smtClean="0"/>
              <a:t>Industry’s best practices for (micro) service architectures (see backup for more material and references)</a:t>
            </a:r>
          </a:p>
          <a:p>
            <a:pPr lvl="1"/>
            <a:r>
              <a:rPr lang="en-US" sz="1200" dirty="0"/>
              <a:t>“</a:t>
            </a:r>
            <a:r>
              <a:rPr lang="en-US" sz="1200" i="1" dirty="0"/>
              <a:t>Monolithic applications prefer a single logical database for </a:t>
            </a:r>
            <a:r>
              <a:rPr lang="en-US" sz="1200" i="1" dirty="0" smtClean="0"/>
              <a:t>persistent </a:t>
            </a:r>
            <a:r>
              <a:rPr lang="en-US" sz="1200" i="1" dirty="0"/>
              <a:t>data</a:t>
            </a:r>
            <a:r>
              <a:rPr lang="en-US" sz="1200" dirty="0"/>
              <a:t>”; “</a:t>
            </a:r>
            <a:r>
              <a:rPr lang="en-US" sz="1200" i="1" dirty="0" smtClean="0"/>
              <a:t>micro-services </a:t>
            </a:r>
            <a:r>
              <a:rPr lang="en-US" sz="1200" i="1" dirty="0"/>
              <a:t>prefer letting each service manage its own database</a:t>
            </a:r>
            <a:r>
              <a:rPr lang="en-US" sz="1200" dirty="0"/>
              <a:t>”</a:t>
            </a:r>
          </a:p>
          <a:p>
            <a:pPr lvl="1"/>
            <a:r>
              <a:rPr lang="en-US" sz="1200" dirty="0" smtClean="0"/>
              <a:t>“</a:t>
            </a:r>
            <a:r>
              <a:rPr lang="en-US" sz="1200" i="1" dirty="0" smtClean="0"/>
              <a:t>Create </a:t>
            </a:r>
            <a:r>
              <a:rPr lang="en-US" sz="1200" i="1" dirty="0"/>
              <a:t>a </a:t>
            </a:r>
            <a:r>
              <a:rPr lang="en-US" sz="1200" i="1" dirty="0" smtClean="0"/>
              <a:t>separate data store </a:t>
            </a:r>
            <a:r>
              <a:rPr lang="en-US" sz="1200" i="1" dirty="0"/>
              <a:t>for </a:t>
            </a:r>
            <a:r>
              <a:rPr lang="en-US" sz="1200" i="1" dirty="0" smtClean="0"/>
              <a:t>each micro-service</a:t>
            </a:r>
            <a:r>
              <a:rPr lang="en-US" sz="1200" dirty="0" smtClean="0"/>
              <a:t>”</a:t>
            </a:r>
            <a:endParaRPr lang="en-US" sz="1200" dirty="0"/>
          </a:p>
          <a:p>
            <a:pPr lvl="1"/>
            <a:r>
              <a:rPr lang="en-US" sz="1200" dirty="0" smtClean="0"/>
              <a:t>“</a:t>
            </a:r>
            <a:r>
              <a:rPr lang="en-US" sz="1200" i="1" dirty="0" smtClean="0"/>
              <a:t>Keep each </a:t>
            </a:r>
            <a:r>
              <a:rPr lang="en-US" sz="1200" i="1" dirty="0"/>
              <a:t>micro-service’s persistent data </a:t>
            </a:r>
            <a:r>
              <a:rPr lang="en-US" sz="1200" i="1" dirty="0" smtClean="0"/>
              <a:t>private </a:t>
            </a:r>
            <a:r>
              <a:rPr lang="en-US" sz="1200" i="1" dirty="0"/>
              <a:t>to that service and accessible only via its API</a:t>
            </a:r>
            <a:r>
              <a:rPr lang="en-US" sz="1200" i="1" dirty="0" smtClean="0"/>
              <a:t>.</a:t>
            </a:r>
            <a:r>
              <a:rPr lang="en-US" sz="1200" dirty="0" smtClean="0"/>
              <a:t>”</a:t>
            </a:r>
            <a:endParaRPr lang="en-US" sz="1200" dirty="0"/>
          </a:p>
          <a:p>
            <a:r>
              <a:rPr lang="en-US" sz="1200" dirty="0" smtClean="0"/>
              <a:t>Data Layer solution proposes the opposite (quotes from TR 23.799, solution 7.5)</a:t>
            </a:r>
          </a:p>
          <a:p>
            <a:pPr lvl="1"/>
            <a:r>
              <a:rPr lang="en-US" sz="1200" i="1" dirty="0"/>
              <a:t>“UE context and session context is stored across network functions”</a:t>
            </a:r>
          </a:p>
          <a:p>
            <a:pPr lvl="1"/>
            <a:r>
              <a:rPr lang="en-US" sz="1200" dirty="0" smtClean="0"/>
              <a:t>“</a:t>
            </a:r>
            <a:r>
              <a:rPr lang="en-US" sz="1200" i="1" dirty="0" smtClean="0"/>
              <a:t>Context </a:t>
            </a:r>
            <a:r>
              <a:rPr lang="en-US" sz="1200" i="1" dirty="0" smtClean="0"/>
              <a:t>shar</a:t>
            </a:r>
            <a:r>
              <a:rPr lang="en-US" sz="1200" i="1" dirty="0" smtClean="0"/>
              <a:t>[</a:t>
            </a:r>
            <a:r>
              <a:rPr lang="en-US" sz="1200" i="1" dirty="0" smtClean="0"/>
              <a:t>ing</a:t>
            </a:r>
            <a:r>
              <a:rPr lang="en-US" sz="1200" i="1" dirty="0" smtClean="0"/>
              <a:t>] across network functions</a:t>
            </a:r>
            <a:r>
              <a:rPr lang="en-US" sz="1200" dirty="0" smtClean="0"/>
              <a:t>”</a:t>
            </a:r>
          </a:p>
          <a:p>
            <a:pPr lvl="1"/>
            <a:r>
              <a:rPr lang="en-US" sz="1200" dirty="0" smtClean="0"/>
              <a:t>“</a:t>
            </a:r>
            <a:r>
              <a:rPr lang="en-US" sz="1200" i="1" dirty="0" smtClean="0"/>
              <a:t>Data </a:t>
            </a:r>
            <a:r>
              <a:rPr lang="en-US" sz="1200" i="1" dirty="0"/>
              <a:t>sharing between same type of Core Network Functions </a:t>
            </a:r>
            <a:r>
              <a:rPr lang="en-US" sz="1200" i="1" dirty="0" smtClean="0"/>
              <a:t>[…] and </a:t>
            </a:r>
            <a:r>
              <a:rPr lang="en-US" sz="1200" i="1" dirty="0"/>
              <a:t>different type of Core network </a:t>
            </a:r>
            <a:r>
              <a:rPr lang="en-US" sz="1200" i="1" dirty="0" smtClean="0"/>
              <a:t>functions</a:t>
            </a:r>
            <a:r>
              <a:rPr lang="en-US" sz="1200" dirty="0" smtClean="0"/>
              <a:t>”</a:t>
            </a:r>
            <a:endParaRPr lang="en-US" sz="1200" dirty="0"/>
          </a:p>
        </p:txBody>
      </p:sp>
      <p:sp>
        <p:nvSpPr>
          <p:cNvPr id="3" name="Title 2"/>
          <p:cNvSpPr>
            <a:spLocks noGrp="1"/>
          </p:cNvSpPr>
          <p:nvPr>
            <p:ph type="title"/>
          </p:nvPr>
        </p:nvSpPr>
        <p:spPr/>
        <p:txBody>
          <a:bodyPr/>
          <a:lstStyle/>
          <a:p>
            <a:r>
              <a:rPr lang="en-US" sz="2400" dirty="0" smtClean="0"/>
              <a:t>Data layer solution contradicts industry’s best practices </a:t>
            </a:r>
            <a:br>
              <a:rPr lang="en-US" sz="2400" dirty="0" smtClean="0"/>
            </a:br>
            <a:r>
              <a:rPr lang="en-US" sz="2400" dirty="0" smtClean="0"/>
              <a:t>for service-based architectures</a:t>
            </a:r>
            <a:endParaRPr lang="en-US" sz="2400" dirty="0"/>
          </a:p>
        </p:txBody>
      </p:sp>
      <p:sp>
        <p:nvSpPr>
          <p:cNvPr id="4" name="Rectangle 3"/>
          <p:cNvSpPr/>
          <p:nvPr/>
        </p:nvSpPr>
        <p:spPr>
          <a:xfrm>
            <a:off x="2125362" y="4667525"/>
            <a:ext cx="6429353" cy="246221"/>
          </a:xfrm>
          <a:prstGeom prst="rect">
            <a:avLst/>
          </a:prstGeom>
        </p:spPr>
        <p:txBody>
          <a:bodyPr wrap="square">
            <a:spAutoFit/>
          </a:bodyPr>
          <a:lstStyle/>
          <a:p>
            <a:pPr lvl="0">
              <a:spcAft>
                <a:spcPts val="0"/>
              </a:spcAft>
            </a:pPr>
            <a:r>
              <a:rPr lang="en-US" sz="1000" dirty="0" smtClean="0">
                <a:latin typeface="+mn-lt"/>
                <a:ea typeface="Calibri" panose="020F0502020204030204" pitchFamily="34" charset="0"/>
              </a:rPr>
              <a:t>(*) expected to be a complement (not </a:t>
            </a:r>
            <a:r>
              <a:rPr lang="en-US" sz="1000" dirty="0">
                <a:latin typeface="+mn-lt"/>
                <a:ea typeface="Calibri" panose="020F0502020204030204" pitchFamily="34" charset="0"/>
              </a:rPr>
              <a:t>a </a:t>
            </a:r>
            <a:r>
              <a:rPr lang="en-US" sz="1000" dirty="0" smtClean="0">
                <a:latin typeface="+mn-lt"/>
                <a:ea typeface="Calibri" panose="020F0502020204030204" pitchFamily="34" charset="0"/>
              </a:rPr>
              <a:t>replacement) </a:t>
            </a:r>
            <a:r>
              <a:rPr lang="en-US" sz="1000" dirty="0">
                <a:latin typeface="+mn-lt"/>
                <a:ea typeface="Calibri" panose="020F0502020204030204" pitchFamily="34" charset="0"/>
              </a:rPr>
              <a:t>for point-to-point interfaces for basic network procedures</a:t>
            </a:r>
            <a:r>
              <a:rPr lang="en-US" sz="1000" dirty="0" smtClean="0">
                <a:latin typeface="+mn-lt"/>
                <a:ea typeface="Calibri" panose="020F0502020204030204" pitchFamily="34" charset="0"/>
              </a:rPr>
              <a:t>.</a:t>
            </a:r>
            <a:endParaRPr lang="en-US" sz="1000" dirty="0">
              <a:effectLst/>
              <a:latin typeface="+mn-lt"/>
              <a:ea typeface="Calibri" panose="020F0502020204030204" pitchFamily="34" charset="0"/>
            </a:endParaRPr>
          </a:p>
        </p:txBody>
      </p:sp>
    </p:spTree>
    <p:extLst>
      <p:ext uri="{BB962C8B-B14F-4D97-AF65-F5344CB8AC3E}">
        <p14:creationId xmlns:p14="http://schemas.microsoft.com/office/powerpoint/2010/main" val="3075954265"/>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37766" y="1347788"/>
            <a:ext cx="8345488" cy="1055170"/>
          </a:xfrm>
          <a:ln>
            <a:solidFill>
              <a:srgbClr val="4D4D4D"/>
            </a:solidFill>
            <a:prstDash val="sysDash"/>
          </a:ln>
        </p:spPr>
        <p:txBody>
          <a:bodyPr/>
          <a:lstStyle/>
          <a:p>
            <a:r>
              <a:rPr lang="en-US" sz="1200" dirty="0" smtClean="0"/>
              <a:t>“A micro-service is a </a:t>
            </a:r>
            <a:r>
              <a:rPr lang="en-US" sz="1200" b="1" dirty="0" smtClean="0"/>
              <a:t>minimal independent process </a:t>
            </a:r>
            <a:r>
              <a:rPr lang="en-US" sz="1200" dirty="0" smtClean="0"/>
              <a:t>interacting via messages. […] </a:t>
            </a:r>
          </a:p>
          <a:p>
            <a:r>
              <a:rPr lang="en-US" sz="1200" dirty="0" smtClean="0"/>
              <a:t>Micro-services are independent components conceptually deployed in isolation and equipped with </a:t>
            </a:r>
            <a:r>
              <a:rPr lang="en-US" sz="1200" b="1" dirty="0" smtClean="0"/>
              <a:t>dedicated memory persistence tools (e.g. databases)”</a:t>
            </a:r>
            <a:r>
              <a:rPr lang="en-US" sz="1200" dirty="0" smtClean="0"/>
              <a:t>. </a:t>
            </a:r>
          </a:p>
          <a:p>
            <a:pPr marL="292040" lvl="1" indent="0" algn="r">
              <a:buNone/>
            </a:pPr>
            <a:r>
              <a:rPr lang="en-US" sz="1200" dirty="0" smtClean="0"/>
              <a:t>Dragoni</a:t>
            </a:r>
            <a:r>
              <a:rPr lang="en-US" sz="1200" dirty="0" smtClean="0"/>
              <a:t> et. al: micro-services: yesterday, today, and tomorrow, 2016. </a:t>
            </a:r>
            <a:r>
              <a:rPr lang="en-US" sz="1200" dirty="0" smtClean="0">
                <a:hlinkClick r:id="rId2"/>
              </a:rPr>
              <a:t>https://arxiv.org/pdf/1606.04036v1.pdf</a:t>
            </a:r>
            <a:r>
              <a:rPr lang="en-US" sz="1200" dirty="0" smtClean="0"/>
              <a:t>]</a:t>
            </a:r>
          </a:p>
        </p:txBody>
      </p:sp>
      <p:sp>
        <p:nvSpPr>
          <p:cNvPr id="3" name="Title 2"/>
          <p:cNvSpPr>
            <a:spLocks noGrp="1"/>
          </p:cNvSpPr>
          <p:nvPr>
            <p:ph type="title"/>
          </p:nvPr>
        </p:nvSpPr>
        <p:spPr/>
        <p:txBody>
          <a:bodyPr/>
          <a:lstStyle/>
          <a:p>
            <a:r>
              <a:rPr lang="en-US" sz="2400" dirty="0" smtClean="0"/>
              <a:t>Summary: Key attributes of micro service architectures </a:t>
            </a:r>
            <a:endParaRPr lang="en-US" sz="2400" dirty="0"/>
          </a:p>
        </p:txBody>
      </p:sp>
      <p:sp>
        <p:nvSpPr>
          <p:cNvPr id="5" name="Text Placeholder 1"/>
          <p:cNvSpPr txBox="1">
            <a:spLocks/>
          </p:cNvSpPr>
          <p:nvPr/>
        </p:nvSpPr>
        <p:spPr>
          <a:xfrm>
            <a:off x="437766" y="2649511"/>
            <a:ext cx="8345488" cy="1475921"/>
          </a:xfrm>
          <a:prstGeom prst="rect">
            <a:avLst/>
          </a:prstGeom>
          <a:ln>
            <a:solidFill>
              <a:srgbClr val="4D4D4D"/>
            </a:solidFill>
            <a:prstDash val="sysDash"/>
          </a:ln>
        </p:spPr>
        <p:txBody>
          <a:bodyPr lIns="91420" tIns="45710" rIns="91420" bIns="45710">
            <a:noAutofit/>
          </a:bodyPr>
          <a:lstStyle>
            <a:lvl1pPr marL="280928" indent="-223792" algn="l" defTabSz="684213" rtl="0" eaLnBrk="1" fontAlgn="base" hangingPunct="1">
              <a:lnSpc>
                <a:spcPct val="95000"/>
              </a:lnSpc>
              <a:spcBef>
                <a:spcPts val="1110"/>
              </a:spcBef>
              <a:spcAft>
                <a:spcPct val="0"/>
              </a:spcAft>
              <a:buClr>
                <a:schemeClr val="tx1"/>
              </a:buClr>
              <a:buSzPct val="80000"/>
              <a:buFont typeface="Arial"/>
              <a:buChar char="•"/>
              <a:defRPr lang="en-US" sz="3700" b="0" i="0" kern="1200">
                <a:solidFill>
                  <a:srgbClr val="676767"/>
                </a:solidFill>
                <a:latin typeface="+mn-lt"/>
                <a:ea typeface="ＭＳ Ｐゴシック" charset="0"/>
                <a:cs typeface="CiscoSans ExtraLight"/>
              </a:defRPr>
            </a:lvl1pPr>
            <a:lvl2pPr marL="507895" indent="-215855" algn="l" defTabSz="684213" rtl="0" eaLnBrk="1" fontAlgn="base" hangingPunct="1">
              <a:lnSpc>
                <a:spcPct val="95000"/>
              </a:lnSpc>
              <a:spcBef>
                <a:spcPts val="450"/>
              </a:spcBef>
              <a:spcAft>
                <a:spcPct val="0"/>
              </a:spcAft>
              <a:buClr>
                <a:schemeClr val="tx1"/>
              </a:buClr>
              <a:buSzPct val="80000"/>
              <a:buFont typeface="Arial"/>
              <a:buChar char="•"/>
              <a:defRPr lang="en-US" sz="1800" b="0" i="0" kern="1200">
                <a:solidFill>
                  <a:srgbClr val="676767"/>
                </a:solidFill>
                <a:latin typeface="+mn-lt"/>
                <a:ea typeface="ＭＳ Ｐゴシック" charset="0"/>
                <a:cs typeface="CiscoSans ExtraLight"/>
              </a:defRPr>
            </a:lvl2pPr>
            <a:lvl3pPr marL="747558" indent="-171415" algn="l" defTabSz="684213" rtl="0" eaLnBrk="1" fontAlgn="base" hangingPunct="1">
              <a:lnSpc>
                <a:spcPct val="95000"/>
              </a:lnSpc>
              <a:spcBef>
                <a:spcPts val="625"/>
              </a:spcBef>
              <a:spcAft>
                <a:spcPct val="0"/>
              </a:spcAft>
              <a:buClr>
                <a:schemeClr val="tx1"/>
              </a:buClr>
              <a:buSzPct val="80000"/>
              <a:buFont typeface="Arial"/>
              <a:buChar char="•"/>
              <a:defRPr lang="en-US" sz="1600" b="0" i="0" kern="1200">
                <a:solidFill>
                  <a:srgbClr val="676767"/>
                </a:solidFill>
                <a:latin typeface="+mn-lt"/>
                <a:ea typeface="ＭＳ Ｐゴシック" charset="0"/>
                <a:cs typeface="CiscoSans ExtraLight"/>
              </a:defRPr>
            </a:lvl3pPr>
            <a:lvl4pPr marL="911035" indent="-171415" algn="l" defTabSz="684213" rtl="0" eaLnBrk="1" fontAlgn="base" hangingPunct="1">
              <a:lnSpc>
                <a:spcPct val="95000"/>
              </a:lnSpc>
              <a:spcBef>
                <a:spcPts val="625"/>
              </a:spcBef>
              <a:spcAft>
                <a:spcPct val="0"/>
              </a:spcAft>
              <a:buClr>
                <a:schemeClr val="tx1"/>
              </a:buClr>
              <a:buSzPct val="80000"/>
              <a:buFont typeface="Arial"/>
              <a:buChar char="•"/>
              <a:defRPr lang="en-US" sz="1400" b="0" i="0" kern="1200">
                <a:solidFill>
                  <a:srgbClr val="676767"/>
                </a:solidFill>
                <a:latin typeface="+mn-lt"/>
                <a:ea typeface="ＭＳ Ｐゴシック" charset="0"/>
                <a:cs typeface="CiscoSans ExtraLight"/>
              </a:defRPr>
            </a:lvl4pPr>
            <a:lvl5pPr marL="1082450" indent="-168240" algn="l" defTabSz="684213" rtl="0" eaLnBrk="1" fontAlgn="base" hangingPunct="1">
              <a:lnSpc>
                <a:spcPct val="95000"/>
              </a:lnSpc>
              <a:spcBef>
                <a:spcPts val="625"/>
              </a:spcBef>
              <a:spcAft>
                <a:spcPct val="0"/>
              </a:spcAft>
              <a:buClr>
                <a:schemeClr val="tx1"/>
              </a:buClr>
              <a:buSzPct val="80000"/>
              <a:buFont typeface="Arial"/>
              <a:buChar char="•"/>
              <a:defRPr lang="en-US" sz="1200" b="0" i="0" kern="1200">
                <a:solidFill>
                  <a:srgbClr val="676767"/>
                </a:solidFill>
                <a:latin typeface="+mn-lt"/>
                <a:ea typeface="ＭＳ Ｐゴシック" charset="0"/>
                <a:cs typeface="CiscoSans ExtraLight"/>
              </a:defRPr>
            </a:lvl5pPr>
            <a:lvl6pPr marL="863856" indent="-171445" algn="l" defTabSz="685777"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5844" indent="-171422" algn="l" defTabSz="685777"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220" indent="0" algn="l" defTabSz="685777" rtl="0" eaLnBrk="1" latinLnBrk="0" hangingPunct="1">
              <a:spcBef>
                <a:spcPct val="20000"/>
              </a:spcBef>
              <a:buFont typeface="Arial" pitchFamily="34" charset="0"/>
              <a:buNone/>
              <a:defRPr sz="1500" kern="1200">
                <a:solidFill>
                  <a:schemeClr val="tx1"/>
                </a:solidFill>
                <a:latin typeface="+mn-lt"/>
                <a:ea typeface="+mn-ea"/>
                <a:cs typeface="+mn-cs"/>
              </a:defRPr>
            </a:lvl8pPr>
            <a:lvl9pPr marL="2914553" indent="-171445" algn="l" defTabSz="685777"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dirty="0" smtClean="0"/>
              <a:t>“Micro-services </a:t>
            </a:r>
            <a:r>
              <a:rPr lang="en-US" sz="1200" dirty="0"/>
              <a:t>are small, autonomous services that work together</a:t>
            </a:r>
            <a:r>
              <a:rPr lang="en-US" sz="1200" dirty="0" smtClean="0"/>
              <a:t>”:</a:t>
            </a:r>
            <a:endParaRPr lang="en-US" sz="1200" dirty="0"/>
          </a:p>
          <a:p>
            <a:pPr lvl="1"/>
            <a:r>
              <a:rPr lang="en-US" sz="1200" dirty="0"/>
              <a:t>“All </a:t>
            </a:r>
            <a:r>
              <a:rPr lang="en-US" sz="1200" b="1" dirty="0"/>
              <a:t>communication </a:t>
            </a:r>
            <a:r>
              <a:rPr lang="en-US" sz="1200" dirty="0"/>
              <a:t>between the services themselves are </a:t>
            </a:r>
            <a:r>
              <a:rPr lang="en-US" sz="1200" b="1" dirty="0"/>
              <a:t>via network calls</a:t>
            </a:r>
            <a:r>
              <a:rPr lang="en-US" sz="1200" dirty="0"/>
              <a:t>, to </a:t>
            </a:r>
            <a:r>
              <a:rPr lang="en-US" sz="1200" b="1" dirty="0"/>
              <a:t>enforce separation </a:t>
            </a:r>
            <a:r>
              <a:rPr lang="en-US" sz="1200" dirty="0"/>
              <a:t>between the services and </a:t>
            </a:r>
            <a:r>
              <a:rPr lang="en-US" sz="1200" b="1" dirty="0"/>
              <a:t>avoid the perils of tight coupling</a:t>
            </a:r>
            <a:r>
              <a:rPr lang="en-US" sz="1200" dirty="0" smtClean="0"/>
              <a:t>.”</a:t>
            </a:r>
          </a:p>
          <a:p>
            <a:pPr lvl="1"/>
            <a:r>
              <a:rPr lang="en-US" sz="1200" b="1" dirty="0"/>
              <a:t>Strong cohesion and loose coupling—with database integration, we lose both things</a:t>
            </a:r>
            <a:r>
              <a:rPr lang="en-US" sz="1200" dirty="0"/>
              <a:t>.</a:t>
            </a:r>
          </a:p>
          <a:p>
            <a:pPr lvl="1"/>
            <a:r>
              <a:rPr lang="en-US" sz="1200" b="1" dirty="0"/>
              <a:t>“Avoid database integration at all costs</a:t>
            </a:r>
            <a:r>
              <a:rPr lang="en-US" sz="1200" b="1" dirty="0" smtClean="0"/>
              <a:t>.</a:t>
            </a:r>
            <a:r>
              <a:rPr lang="en-US" sz="1200" dirty="0" smtClean="0"/>
              <a:t>”</a:t>
            </a:r>
          </a:p>
          <a:p>
            <a:pPr marL="292040" lvl="1" indent="0" algn="r">
              <a:buNone/>
            </a:pPr>
            <a:r>
              <a:rPr lang="en-US" sz="1200" dirty="0" smtClean="0"/>
              <a:t>Sam </a:t>
            </a:r>
            <a:r>
              <a:rPr lang="en-US" sz="1200" dirty="0"/>
              <a:t>Newman: Building </a:t>
            </a:r>
            <a:r>
              <a:rPr lang="en-US" sz="1200" dirty="0" err="1" smtClean="0"/>
              <a:t>Microservices</a:t>
            </a:r>
            <a:r>
              <a:rPr lang="en-US" sz="1200" dirty="0"/>
              <a:t>. Designing Fine-Grained Systems. O'Reilly </a:t>
            </a:r>
            <a:r>
              <a:rPr lang="en-US" sz="1200" dirty="0" smtClean="0"/>
              <a:t>Media, 2015.</a:t>
            </a:r>
            <a:endParaRPr lang="en-US" sz="1200" dirty="0"/>
          </a:p>
        </p:txBody>
      </p:sp>
    </p:spTree>
    <p:extLst>
      <p:ext uri="{BB962C8B-B14F-4D97-AF65-F5344CB8AC3E}">
        <p14:creationId xmlns:p14="http://schemas.microsoft.com/office/powerpoint/2010/main" val="2984118906"/>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1200" dirty="0" smtClean="0"/>
              <a:t>Support common interface to a common database (avoid need for different databases </a:t>
            </a:r>
            <a:r>
              <a:rPr lang="en-US" sz="1200" dirty="0"/>
              <a:t>for state from different </a:t>
            </a:r>
            <a:r>
              <a:rPr lang="en-US" sz="1200" dirty="0" smtClean="0"/>
              <a:t>NFs)</a:t>
            </a:r>
          </a:p>
          <a:p>
            <a:r>
              <a:rPr lang="en-US" sz="1200" dirty="0" smtClean="0"/>
              <a:t>Increase NF resiliency by separating state from network functions and enabling any network function instance to finish a transaction if a first network function instance crashes </a:t>
            </a:r>
          </a:p>
          <a:p>
            <a:r>
              <a:rPr lang="en-US" sz="1200" dirty="0"/>
              <a:t>Reduce network function resource usage for </a:t>
            </a:r>
            <a:r>
              <a:rPr lang="en-US" sz="1200" dirty="0" smtClean="0"/>
              <a:t>long-term Idle UEs</a:t>
            </a:r>
          </a:p>
          <a:p>
            <a:r>
              <a:rPr lang="en-US" sz="1200" dirty="0"/>
              <a:t>Sharing context information via a data layer instead of via direct messaging (e.g. from MM to SM)</a:t>
            </a:r>
            <a:endParaRPr lang="en-US" sz="1200" dirty="0" smtClean="0"/>
          </a:p>
          <a:p>
            <a:r>
              <a:rPr lang="en-US" sz="1200" dirty="0" smtClean="0"/>
              <a:t>Support exposure </a:t>
            </a:r>
            <a:r>
              <a:rPr lang="en-US" sz="1200" dirty="0"/>
              <a:t>of information to other MNO network functions or 3</a:t>
            </a:r>
            <a:r>
              <a:rPr lang="en-US" sz="1200" baseline="30000" dirty="0"/>
              <a:t>rd</a:t>
            </a:r>
            <a:r>
              <a:rPr lang="en-US" sz="1200" dirty="0"/>
              <a:t> party functions (e.g. ULI)</a:t>
            </a:r>
          </a:p>
          <a:p>
            <a:r>
              <a:rPr lang="en-US" sz="1200" dirty="0"/>
              <a:t>Support of analytics/big data on top of UE context information in the data </a:t>
            </a:r>
            <a:r>
              <a:rPr lang="en-US" sz="1200" dirty="0" smtClean="0"/>
              <a:t>layer</a:t>
            </a:r>
            <a:endParaRPr lang="en-US" sz="1200" dirty="0"/>
          </a:p>
        </p:txBody>
      </p:sp>
      <p:sp>
        <p:nvSpPr>
          <p:cNvPr id="3" name="Title 2"/>
          <p:cNvSpPr>
            <a:spLocks noGrp="1"/>
          </p:cNvSpPr>
          <p:nvPr>
            <p:ph type="title"/>
          </p:nvPr>
        </p:nvSpPr>
        <p:spPr/>
        <p:txBody>
          <a:bodyPr/>
          <a:lstStyle/>
          <a:p>
            <a:r>
              <a:rPr lang="en-US" sz="2000" dirty="0" smtClean="0"/>
              <a:t>Problems claimed to be solved by the Data Layer solution (*)</a:t>
            </a:r>
            <a:endParaRPr lang="en-US" sz="2000" dirty="0"/>
          </a:p>
        </p:txBody>
      </p:sp>
      <p:sp>
        <p:nvSpPr>
          <p:cNvPr id="4" name="TextBox 3"/>
          <p:cNvSpPr txBox="1"/>
          <p:nvPr/>
        </p:nvSpPr>
        <p:spPr>
          <a:xfrm>
            <a:off x="1637414" y="4392887"/>
            <a:ext cx="6982047" cy="246221"/>
          </a:xfrm>
          <a:prstGeom prst="rect">
            <a:avLst/>
          </a:prstGeom>
          <a:noFill/>
        </p:spPr>
        <p:txBody>
          <a:bodyPr wrap="square" rtlCol="0">
            <a:spAutoFit/>
          </a:bodyPr>
          <a:lstStyle/>
          <a:p>
            <a:pPr algn="r"/>
            <a:r>
              <a:rPr lang="en-US" sz="1000" dirty="0" smtClean="0"/>
              <a:t>(*) Summary based on Data Layer solution as per TR 23.799, section 6.7.5</a:t>
            </a:r>
            <a:endParaRPr lang="en-US" sz="1000" dirty="0"/>
          </a:p>
        </p:txBody>
      </p:sp>
    </p:spTree>
    <p:extLst>
      <p:ext uri="{BB962C8B-B14F-4D97-AF65-F5344CB8AC3E}">
        <p14:creationId xmlns:p14="http://schemas.microsoft.com/office/powerpoint/2010/main" val="2608248253"/>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spcBef>
                <a:spcPts val="600"/>
              </a:spcBef>
              <a:buNone/>
            </a:pPr>
            <a:r>
              <a:rPr lang="en-US" sz="1100" b="1" dirty="0"/>
              <a:t>Background</a:t>
            </a:r>
            <a:r>
              <a:rPr lang="en-US" sz="1100" dirty="0"/>
              <a:t> </a:t>
            </a:r>
          </a:p>
          <a:p>
            <a:pPr>
              <a:spcBef>
                <a:spcPts val="600"/>
              </a:spcBef>
            </a:pPr>
            <a:r>
              <a:rPr lang="en-US" sz="1100" dirty="0"/>
              <a:t>NF implementations on virtualized platforms may decide to separate context (state) information into a separate state DB</a:t>
            </a:r>
          </a:p>
          <a:p>
            <a:pPr>
              <a:spcBef>
                <a:spcPts val="600"/>
              </a:spcBef>
            </a:pPr>
            <a:r>
              <a:rPr lang="en-US" sz="1100" dirty="0"/>
              <a:t>Operators </a:t>
            </a:r>
            <a:r>
              <a:rPr lang="en-US" sz="1100" dirty="0" smtClean="0"/>
              <a:t>may want </a:t>
            </a:r>
            <a:r>
              <a:rPr lang="en-US" sz="1100" dirty="0"/>
              <a:t>to avoid having to deploy different databases for different network functions</a:t>
            </a:r>
          </a:p>
          <a:p>
            <a:pPr marL="57140" indent="0">
              <a:spcBef>
                <a:spcPts val="600"/>
              </a:spcBef>
              <a:buNone/>
            </a:pPr>
            <a:r>
              <a:rPr lang="en-US" sz="1100" b="1" dirty="0"/>
              <a:t>Key idea:</a:t>
            </a:r>
            <a:r>
              <a:rPr lang="en-US" sz="1100" dirty="0"/>
              <a:t> define a common interface to a common state database for all network </a:t>
            </a:r>
            <a:r>
              <a:rPr lang="en-US" sz="1100" dirty="0" smtClean="0"/>
              <a:t>functions</a:t>
            </a:r>
          </a:p>
          <a:p>
            <a:pPr marL="57140" indent="0">
              <a:spcBef>
                <a:spcPts val="600"/>
              </a:spcBef>
              <a:buNone/>
            </a:pPr>
            <a:r>
              <a:rPr lang="en-US" sz="1100" b="1" dirty="0" smtClean="0"/>
              <a:t>Analysis</a:t>
            </a:r>
          </a:p>
          <a:p>
            <a:pPr>
              <a:spcBef>
                <a:spcPts val="600"/>
              </a:spcBef>
            </a:pPr>
            <a:r>
              <a:rPr lang="en-US" sz="1100" dirty="0" smtClean="0"/>
              <a:t>Typically databases are often bundled with network functions (in which case there may not be an issue)</a:t>
            </a:r>
          </a:p>
          <a:p>
            <a:pPr>
              <a:spcBef>
                <a:spcPts val="600"/>
              </a:spcBef>
            </a:pPr>
            <a:r>
              <a:rPr lang="en-US" sz="1100" dirty="0" smtClean="0"/>
              <a:t>However, it may be worth analyzing if this is a valid issue from deployment perspective (e.g. to ensure low CAPEX/OPEN for network functions from different vendors)</a:t>
            </a:r>
          </a:p>
        </p:txBody>
      </p:sp>
      <p:sp>
        <p:nvSpPr>
          <p:cNvPr id="4" name="Text Placeholder 3"/>
          <p:cNvSpPr>
            <a:spLocks noGrp="1"/>
          </p:cNvSpPr>
          <p:nvPr>
            <p:ph type="body" sz="quarter" idx="11"/>
          </p:nvPr>
        </p:nvSpPr>
        <p:spPr/>
        <p:txBody>
          <a:bodyPr/>
          <a:lstStyle/>
          <a:p>
            <a:pPr marL="57140" indent="0">
              <a:spcBef>
                <a:spcPts val="600"/>
              </a:spcBef>
              <a:buNone/>
            </a:pPr>
            <a:r>
              <a:rPr lang="en-US" sz="1100" b="1" dirty="0"/>
              <a:t>Analysis </a:t>
            </a:r>
            <a:r>
              <a:rPr lang="en-US" sz="1100" b="1" dirty="0" smtClean="0"/>
              <a:t>cont’d</a:t>
            </a:r>
          </a:p>
          <a:p>
            <a:pPr>
              <a:spcBef>
                <a:spcPts val="600"/>
              </a:spcBef>
            </a:pPr>
            <a:r>
              <a:rPr lang="en-US" sz="1100" dirty="0" smtClean="0"/>
              <a:t>If so, it could </a:t>
            </a:r>
            <a:r>
              <a:rPr lang="en-US" sz="1100" dirty="0"/>
              <a:t>be solved by defining </a:t>
            </a:r>
            <a:r>
              <a:rPr lang="en-US" sz="1100" dirty="0" smtClean="0"/>
              <a:t>optional interfaces </a:t>
            </a:r>
            <a:r>
              <a:rPr lang="en-US" sz="1100" dirty="0"/>
              <a:t>from network functions to </a:t>
            </a:r>
            <a:r>
              <a:rPr lang="en-US" sz="1100" dirty="0" smtClean="0"/>
              <a:t>storage services (databases)</a:t>
            </a:r>
            <a:endParaRPr lang="en-US" sz="1100" dirty="0"/>
          </a:p>
          <a:p>
            <a:pPr>
              <a:spcBef>
                <a:spcPts val="600"/>
              </a:spcBef>
            </a:pPr>
            <a:r>
              <a:rPr lang="en-US" sz="1100" dirty="0" smtClean="0"/>
              <a:t>Whether one type </a:t>
            </a:r>
            <a:r>
              <a:rPr lang="en-US" sz="1100" dirty="0"/>
              <a:t>of storage </a:t>
            </a:r>
            <a:r>
              <a:rPr lang="en-US" sz="1100" dirty="0" smtClean="0"/>
              <a:t>service is sufficient or not </a:t>
            </a:r>
            <a:br>
              <a:rPr lang="en-US" sz="1100" dirty="0" smtClean="0"/>
            </a:br>
            <a:r>
              <a:rPr lang="en-US" sz="1100" dirty="0" smtClean="0"/>
              <a:t>(“polyglot </a:t>
            </a:r>
            <a:r>
              <a:rPr lang="en-US" sz="1100" dirty="0"/>
              <a:t>persistence” principle) </a:t>
            </a:r>
            <a:r>
              <a:rPr lang="en-US" sz="1100" dirty="0" smtClean="0"/>
              <a:t>and </a:t>
            </a:r>
            <a:r>
              <a:rPr lang="en-US" sz="1100" dirty="0"/>
              <a:t>whether </a:t>
            </a:r>
            <a:r>
              <a:rPr lang="en-US" sz="1100" dirty="0" smtClean="0"/>
              <a:t>those should </a:t>
            </a:r>
            <a:r>
              <a:rPr lang="en-US" sz="1100" dirty="0"/>
              <a:t>be </a:t>
            </a:r>
            <a:r>
              <a:rPr lang="en-US" sz="1100" dirty="0" smtClean="0"/>
              <a:t>defined by </a:t>
            </a:r>
            <a:r>
              <a:rPr lang="en-US" sz="1100" dirty="0"/>
              <a:t>3GPP or </a:t>
            </a:r>
            <a:r>
              <a:rPr lang="en-US" sz="1100" dirty="0" smtClean="0"/>
              <a:t>re-used from other </a:t>
            </a:r>
            <a:r>
              <a:rPr lang="en-US" sz="1100" dirty="0"/>
              <a:t>fora is </a:t>
            </a:r>
            <a:r>
              <a:rPr lang="en-US" sz="1100" dirty="0" smtClean="0"/>
              <a:t>FFS</a:t>
            </a:r>
          </a:p>
          <a:p>
            <a:pPr lvl="1">
              <a:spcBef>
                <a:spcPts val="600"/>
              </a:spcBef>
            </a:pPr>
            <a:r>
              <a:rPr lang="en-US" sz="900" dirty="0"/>
              <a:t>Virtualization platforms like OpenStack already provide such service (e.g. OpenStack Swift -- a highly available, distributed, eventually consistent object/blob store</a:t>
            </a:r>
            <a:r>
              <a:rPr lang="en-US" sz="900" dirty="0" smtClean="0"/>
              <a:t>)</a:t>
            </a:r>
            <a:endParaRPr lang="en-US" sz="1100" dirty="0"/>
          </a:p>
          <a:p>
            <a:pPr>
              <a:spcBef>
                <a:spcPts val="600"/>
              </a:spcBef>
            </a:pPr>
            <a:r>
              <a:rPr lang="en-US" sz="1100" dirty="0" smtClean="0"/>
              <a:t>No need for a </a:t>
            </a:r>
            <a:r>
              <a:rPr lang="en-US" sz="1100" dirty="0"/>
              <a:t>common data model </a:t>
            </a:r>
            <a:r>
              <a:rPr lang="en-US" sz="1100" dirty="0" smtClean="0"/>
              <a:t>for solving this issue</a:t>
            </a:r>
          </a:p>
          <a:p>
            <a:pPr lvl="1">
              <a:spcBef>
                <a:spcPts val="600"/>
              </a:spcBef>
            </a:pPr>
            <a:r>
              <a:rPr lang="en-US" sz="900" dirty="0"/>
              <a:t>Data is not shared by different network functions.</a:t>
            </a:r>
          </a:p>
          <a:p>
            <a:pPr marL="57140" indent="0">
              <a:spcBef>
                <a:spcPts val="600"/>
              </a:spcBef>
              <a:buNone/>
            </a:pPr>
            <a:r>
              <a:rPr lang="en-US" sz="1100" b="1" dirty="0" smtClean="0"/>
              <a:t>Conclusion</a:t>
            </a:r>
          </a:p>
          <a:p>
            <a:pPr>
              <a:spcBef>
                <a:spcPts val="600"/>
              </a:spcBef>
            </a:pPr>
            <a:r>
              <a:rPr lang="en-US" sz="1100" dirty="0" smtClean="0"/>
              <a:t>Underlying issue needs to be better understood</a:t>
            </a:r>
          </a:p>
          <a:p>
            <a:pPr>
              <a:spcBef>
                <a:spcPts val="600"/>
              </a:spcBef>
            </a:pPr>
            <a:r>
              <a:rPr lang="en-US" sz="1100" dirty="0" smtClean="0"/>
              <a:t>Issue could be solved by defining interface(s) from network functions to storage services/databases for opaque data</a:t>
            </a:r>
          </a:p>
          <a:p>
            <a:pPr lvl="1">
              <a:spcBef>
                <a:spcPts val="600"/>
              </a:spcBef>
            </a:pPr>
            <a:r>
              <a:rPr lang="en-US" sz="900" dirty="0" smtClean="0"/>
              <a:t>Type of storage services required and where to specify those is FFS.</a:t>
            </a:r>
          </a:p>
          <a:p>
            <a:pPr>
              <a:spcBef>
                <a:spcPts val="600"/>
              </a:spcBef>
            </a:pPr>
            <a:endParaRPr lang="en-US" sz="1100" dirty="0"/>
          </a:p>
          <a:p>
            <a:pPr>
              <a:spcBef>
                <a:spcPts val="600"/>
              </a:spcBef>
            </a:pPr>
            <a:endParaRPr lang="en-US" sz="1100" dirty="0"/>
          </a:p>
        </p:txBody>
      </p:sp>
      <p:sp>
        <p:nvSpPr>
          <p:cNvPr id="3" name="Title 2"/>
          <p:cNvSpPr>
            <a:spLocks noGrp="1"/>
          </p:cNvSpPr>
          <p:nvPr>
            <p:ph type="title"/>
          </p:nvPr>
        </p:nvSpPr>
        <p:spPr/>
        <p:txBody>
          <a:bodyPr/>
          <a:lstStyle/>
          <a:p>
            <a:r>
              <a:rPr lang="en-US" sz="2000" dirty="0"/>
              <a:t>Support common interface to a common database (avoid need for different databases for state from different NFs)</a:t>
            </a:r>
          </a:p>
        </p:txBody>
      </p:sp>
    </p:spTree>
    <p:extLst>
      <p:ext uri="{BB962C8B-B14F-4D97-AF65-F5344CB8AC3E}">
        <p14:creationId xmlns:p14="http://schemas.microsoft.com/office/powerpoint/2010/main" val="1030591202"/>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spcBef>
                <a:spcPts val="600"/>
              </a:spcBef>
              <a:buNone/>
            </a:pPr>
            <a:r>
              <a:rPr lang="en-US" sz="1100" b="1" dirty="0"/>
              <a:t>Key idea</a:t>
            </a:r>
          </a:p>
          <a:p>
            <a:pPr>
              <a:spcBef>
                <a:spcPts val="600"/>
              </a:spcBef>
            </a:pPr>
            <a:r>
              <a:rPr lang="en-US" sz="1100" dirty="0"/>
              <a:t>Network functions store their state into a state database after completing a transaction and become </a:t>
            </a:r>
            <a:r>
              <a:rPr lang="en-US" sz="1100" dirty="0" smtClean="0"/>
              <a:t>stateless</a:t>
            </a:r>
            <a:endParaRPr lang="en-US" sz="1100" dirty="0"/>
          </a:p>
          <a:p>
            <a:pPr>
              <a:spcBef>
                <a:spcPts val="600"/>
              </a:spcBef>
            </a:pPr>
            <a:r>
              <a:rPr lang="en-US" sz="1100" dirty="0"/>
              <a:t>NFs are </a:t>
            </a:r>
            <a:r>
              <a:rPr lang="en-US" sz="1100" dirty="0" smtClean="0"/>
              <a:t>stateless</a:t>
            </a:r>
            <a:r>
              <a:rPr lang="en-US" sz="1100" dirty="0"/>
              <a:t>; at a new transaction, a serving NF gets selected, pulls state from the DB, executes the transaction and writes the state back to the repository</a:t>
            </a:r>
          </a:p>
          <a:p>
            <a:pPr>
              <a:spcBef>
                <a:spcPts val="600"/>
              </a:spcBef>
            </a:pPr>
            <a:r>
              <a:rPr lang="en-US" sz="1100" dirty="0"/>
              <a:t>If a serving function crashes, a different serving function can </a:t>
            </a:r>
            <a:r>
              <a:rPr lang="en-US" sz="1100" dirty="0" smtClean="0"/>
              <a:t>continue</a:t>
            </a:r>
          </a:p>
          <a:p>
            <a:pPr marL="57140" indent="0">
              <a:spcBef>
                <a:spcPts val="600"/>
              </a:spcBef>
              <a:buNone/>
            </a:pPr>
            <a:r>
              <a:rPr lang="en-US" sz="1100" b="1" dirty="0" smtClean="0"/>
              <a:t>Analysis</a:t>
            </a:r>
          </a:p>
          <a:p>
            <a:pPr>
              <a:spcBef>
                <a:spcPts val="600"/>
              </a:spcBef>
            </a:pPr>
            <a:r>
              <a:rPr lang="en-US" sz="1100" dirty="0"/>
              <a:t>As per the Data layer solution description, a network function decides on its own when to sync the state back to the state </a:t>
            </a:r>
            <a:r>
              <a:rPr lang="en-US" sz="1100" dirty="0" smtClean="0"/>
              <a:t>DB </a:t>
            </a:r>
            <a:r>
              <a:rPr lang="en-US" sz="1100" dirty="0"/>
              <a:t>and it may even cash state for some time</a:t>
            </a:r>
          </a:p>
          <a:p>
            <a:pPr>
              <a:spcBef>
                <a:spcPts val="600"/>
              </a:spcBef>
            </a:pPr>
            <a:r>
              <a:rPr lang="en-US" sz="1100" dirty="0"/>
              <a:t>However, a network function may crash at an arbitrary point in time, i.e. quite a lot of state will get lost before the function can synchronized it with the state </a:t>
            </a:r>
            <a:r>
              <a:rPr lang="en-US" sz="1100" dirty="0" smtClean="0"/>
              <a:t>DB</a:t>
            </a:r>
            <a:endParaRPr lang="en-US" sz="1100" dirty="0"/>
          </a:p>
        </p:txBody>
      </p:sp>
      <p:sp>
        <p:nvSpPr>
          <p:cNvPr id="4" name="Text Placeholder 3"/>
          <p:cNvSpPr>
            <a:spLocks noGrp="1"/>
          </p:cNvSpPr>
          <p:nvPr>
            <p:ph type="body" sz="quarter" idx="11"/>
          </p:nvPr>
        </p:nvSpPr>
        <p:spPr/>
        <p:txBody>
          <a:bodyPr/>
          <a:lstStyle/>
          <a:p>
            <a:pPr marL="57140" indent="0">
              <a:buNone/>
            </a:pPr>
            <a:r>
              <a:rPr lang="en-US" sz="1100" b="1" dirty="0" smtClean="0"/>
              <a:t>Analysis cont’d</a:t>
            </a:r>
          </a:p>
          <a:p>
            <a:r>
              <a:rPr lang="en-US" sz="1100" dirty="0"/>
              <a:t>Given this, it is not obvious how fail-over across network function can work unless the synchronization algorithm was fully </a:t>
            </a:r>
            <a:r>
              <a:rPr lang="en-US" sz="1100" dirty="0" smtClean="0"/>
              <a:t>standardized</a:t>
            </a:r>
          </a:p>
          <a:p>
            <a:endParaRPr lang="en-US" sz="1100" b="1" dirty="0"/>
          </a:p>
          <a:p>
            <a:pPr>
              <a:spcBef>
                <a:spcPts val="600"/>
              </a:spcBef>
            </a:pPr>
            <a:r>
              <a:rPr lang="en-US" sz="1100" dirty="0" smtClean="0"/>
              <a:t>But: Using </a:t>
            </a:r>
            <a:r>
              <a:rPr lang="en-US" sz="1100" dirty="0"/>
              <a:t>a state DB across different network functions violates a key principle of service architectures</a:t>
            </a:r>
          </a:p>
          <a:p>
            <a:pPr>
              <a:spcBef>
                <a:spcPts val="600"/>
              </a:spcBef>
            </a:pPr>
            <a:endParaRPr lang="en-US" sz="1100" dirty="0" smtClean="0"/>
          </a:p>
          <a:p>
            <a:pPr>
              <a:spcBef>
                <a:spcPts val="600"/>
              </a:spcBef>
            </a:pPr>
            <a:r>
              <a:rPr lang="en-US" sz="1100" dirty="0" smtClean="0"/>
              <a:t>Therefore, separating </a:t>
            </a:r>
            <a:r>
              <a:rPr lang="en-US" sz="1100" dirty="0"/>
              <a:t>state into a state DB as a basis for failover and recovery is a potential solution that can work within(!) a specific network function implementation </a:t>
            </a:r>
          </a:p>
          <a:p>
            <a:pPr lvl="1">
              <a:spcBef>
                <a:spcPts val="600"/>
              </a:spcBef>
            </a:pPr>
            <a:r>
              <a:rPr lang="en-US" sz="900" dirty="0"/>
              <a:t>Can be done today, i.e. does not require standards </a:t>
            </a:r>
            <a:r>
              <a:rPr lang="en-US" sz="900" dirty="0" smtClean="0"/>
              <a:t>work</a:t>
            </a:r>
            <a:endParaRPr lang="en-US" sz="900" dirty="0"/>
          </a:p>
        </p:txBody>
      </p:sp>
      <p:sp>
        <p:nvSpPr>
          <p:cNvPr id="3" name="Title 2"/>
          <p:cNvSpPr>
            <a:spLocks noGrp="1"/>
          </p:cNvSpPr>
          <p:nvPr>
            <p:ph type="title"/>
          </p:nvPr>
        </p:nvSpPr>
        <p:spPr/>
        <p:txBody>
          <a:bodyPr/>
          <a:lstStyle/>
          <a:p>
            <a:r>
              <a:rPr lang="en-US" sz="1800" dirty="0"/>
              <a:t>Increase NF resiliency by separating state from network functions and enabling any network function instance to finish a transaction </a:t>
            </a:r>
            <a:r>
              <a:rPr lang="en-US" sz="1800" dirty="0" smtClean="0"/>
              <a:t>in case of NF failure (1/2)</a:t>
            </a:r>
            <a:endParaRPr lang="en-US" sz="1800" dirty="0"/>
          </a:p>
        </p:txBody>
      </p:sp>
    </p:spTree>
    <p:extLst>
      <p:ext uri="{BB962C8B-B14F-4D97-AF65-F5344CB8AC3E}">
        <p14:creationId xmlns:p14="http://schemas.microsoft.com/office/powerpoint/2010/main" val="754194133"/>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100" b="1" dirty="0"/>
              <a:t>Analysis </a:t>
            </a:r>
            <a:r>
              <a:rPr lang="en-US" sz="1100" b="1" dirty="0" smtClean="0"/>
              <a:t>cont’d</a:t>
            </a:r>
          </a:p>
          <a:p>
            <a:r>
              <a:rPr lang="en-US" sz="1100" dirty="0"/>
              <a:t>Also, even in multi-vendor deployments, no obvious need for fail-over across between functions from different vendors</a:t>
            </a:r>
          </a:p>
          <a:p>
            <a:pPr lvl="1"/>
            <a:r>
              <a:rPr lang="en-US" sz="1100" dirty="0"/>
              <a:t>By definition fail-over across vendors will always be worse compared to intra-vendor since the target function does not understand the source function’s proprietary state</a:t>
            </a:r>
          </a:p>
          <a:p>
            <a:pPr lvl="1"/>
            <a:r>
              <a:rPr lang="en-US" sz="1100" dirty="0"/>
              <a:t>Typically multiple instances of a function from one vendor would be active (even in a multi-vendor deployment), so fail-over can be supported easily across those</a:t>
            </a:r>
          </a:p>
          <a:p>
            <a:pPr lvl="1"/>
            <a:r>
              <a:rPr lang="en-US" sz="1100" dirty="0"/>
              <a:t>Hence, not clear why an operator would require inter-vendor fail-over support</a:t>
            </a:r>
          </a:p>
          <a:p>
            <a:pPr marL="57140" indent="0">
              <a:buNone/>
            </a:pPr>
            <a:endParaRPr lang="en-US" sz="1100" b="1" dirty="0" smtClean="0"/>
          </a:p>
        </p:txBody>
      </p:sp>
      <p:sp>
        <p:nvSpPr>
          <p:cNvPr id="4" name="Text Placeholder 3"/>
          <p:cNvSpPr>
            <a:spLocks noGrp="1"/>
          </p:cNvSpPr>
          <p:nvPr>
            <p:ph type="body" sz="quarter" idx="11"/>
          </p:nvPr>
        </p:nvSpPr>
        <p:spPr/>
        <p:txBody>
          <a:bodyPr/>
          <a:lstStyle/>
          <a:p>
            <a:pPr marL="57140" indent="0">
              <a:spcBef>
                <a:spcPts val="600"/>
              </a:spcBef>
              <a:buNone/>
            </a:pPr>
            <a:r>
              <a:rPr lang="en-US" sz="1100" b="1" dirty="0" smtClean="0"/>
              <a:t>Conclusion</a:t>
            </a:r>
          </a:p>
          <a:p>
            <a:pPr>
              <a:spcBef>
                <a:spcPts val="600"/>
              </a:spcBef>
            </a:pPr>
            <a:r>
              <a:rPr lang="en-US" sz="1100" dirty="0" smtClean="0"/>
              <a:t>Not obvious that the data layer solution solves all fail-over and recovery scenarios (e.g. how to handle NF failure while an NF holds state)</a:t>
            </a:r>
          </a:p>
          <a:p>
            <a:pPr>
              <a:spcBef>
                <a:spcPts val="600"/>
              </a:spcBef>
            </a:pPr>
            <a:r>
              <a:rPr lang="en-US" sz="1100" dirty="0" smtClean="0"/>
              <a:t>Fail-over between network functions from different vendors will not work as well as intra-vendor and it is not obvious why an operator would need support for inter-vendor fail-over</a:t>
            </a:r>
          </a:p>
          <a:p>
            <a:pPr>
              <a:spcBef>
                <a:spcPts val="600"/>
              </a:spcBef>
            </a:pPr>
            <a:r>
              <a:rPr lang="en-US" sz="1100" dirty="0" smtClean="0"/>
              <a:t>Fail-over based on a separate state DB is an intra-vendor implementation option</a:t>
            </a:r>
          </a:p>
          <a:p>
            <a:pPr>
              <a:spcBef>
                <a:spcPts val="600"/>
              </a:spcBef>
            </a:pPr>
            <a:r>
              <a:rPr lang="en-US" sz="1100" dirty="0" smtClean="0"/>
              <a:t>Similarly as for the previous issue, it may be worth looking into defining common interface(s) from network functions to storage services/databases for opaque data to foster this</a:t>
            </a:r>
            <a:endParaRPr lang="en-US" sz="1100" dirty="0"/>
          </a:p>
        </p:txBody>
      </p:sp>
      <p:sp>
        <p:nvSpPr>
          <p:cNvPr id="3" name="Title 2"/>
          <p:cNvSpPr>
            <a:spLocks noGrp="1"/>
          </p:cNvSpPr>
          <p:nvPr>
            <p:ph type="title"/>
          </p:nvPr>
        </p:nvSpPr>
        <p:spPr/>
        <p:txBody>
          <a:bodyPr/>
          <a:lstStyle/>
          <a:p>
            <a:r>
              <a:rPr lang="en-US" sz="1800" dirty="0"/>
              <a:t>Increase NF resiliency by separating state from network functions and enabling any network function instance to finish a transaction </a:t>
            </a:r>
            <a:r>
              <a:rPr lang="en-US" sz="1800" dirty="0" smtClean="0"/>
              <a:t>in case of NF failure (2/2)</a:t>
            </a:r>
            <a:endParaRPr lang="en-US" sz="1800" dirty="0"/>
          </a:p>
        </p:txBody>
      </p:sp>
    </p:spTree>
    <p:extLst>
      <p:ext uri="{BB962C8B-B14F-4D97-AF65-F5344CB8AC3E}">
        <p14:creationId xmlns:p14="http://schemas.microsoft.com/office/powerpoint/2010/main" val="412802630"/>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57140" indent="0">
              <a:buNone/>
            </a:pPr>
            <a:r>
              <a:rPr lang="en-US" sz="1100" b="1" dirty="0"/>
              <a:t>Key idea</a:t>
            </a:r>
          </a:p>
          <a:p>
            <a:r>
              <a:rPr lang="en-US" sz="1100" dirty="0"/>
              <a:t>NW functions store context information of UEs that are in long term Idle state (large number of </a:t>
            </a:r>
            <a:r>
              <a:rPr lang="en-US" sz="1100" dirty="0"/>
              <a:t>IoT</a:t>
            </a:r>
            <a:r>
              <a:rPr lang="en-US" sz="1100" dirty="0"/>
              <a:t> devices/sensors) into a state </a:t>
            </a:r>
            <a:r>
              <a:rPr lang="en-US" sz="1100" dirty="0" smtClean="0"/>
              <a:t>database to reduce memory demand for the actual network functions</a:t>
            </a:r>
            <a:endParaRPr lang="en-US" sz="1100" dirty="0"/>
          </a:p>
          <a:p>
            <a:pPr marL="57140" indent="0">
              <a:buNone/>
            </a:pPr>
            <a:r>
              <a:rPr lang="en-US" sz="1100" b="1" dirty="0"/>
              <a:t>Analysis</a:t>
            </a:r>
          </a:p>
          <a:p>
            <a:r>
              <a:rPr lang="en-US" sz="1100" dirty="0" smtClean="0"/>
              <a:t>Outsourcing state information from serving network functions (e.g. from memory into a different storage service (e.g. even disk based)) for UEs that remain in very long Idle state may or may not be useful</a:t>
            </a:r>
          </a:p>
          <a:p>
            <a:pPr lvl="1"/>
            <a:r>
              <a:rPr lang="en-US" sz="900" dirty="0" smtClean="0"/>
              <a:t>Memory demand for </a:t>
            </a:r>
            <a:r>
              <a:rPr lang="en-US" sz="900" dirty="0" smtClean="0"/>
              <a:t>IoT</a:t>
            </a:r>
            <a:r>
              <a:rPr lang="en-US" sz="900" dirty="0" smtClean="0"/>
              <a:t> device session state (the typical long time Idle mode case) is typically low (i.e. small benefit)</a:t>
            </a:r>
          </a:p>
          <a:p>
            <a:pPr lvl="1"/>
            <a:r>
              <a:rPr lang="en-US" sz="900" dirty="0" smtClean="0"/>
              <a:t>Memory demand is higher for smart </a:t>
            </a:r>
            <a:r>
              <a:rPr lang="en-US" sz="900" dirty="0"/>
              <a:t>phone sessions (up to 100s of KBs</a:t>
            </a:r>
            <a:r>
              <a:rPr lang="en-US" sz="900" dirty="0" smtClean="0"/>
              <a:t>), however those are typically not Idle for long</a:t>
            </a:r>
          </a:p>
          <a:p>
            <a:endParaRPr lang="en-US" sz="1100" dirty="0" smtClean="0"/>
          </a:p>
        </p:txBody>
      </p:sp>
      <p:sp>
        <p:nvSpPr>
          <p:cNvPr id="3" name="Text Placeholder 2"/>
          <p:cNvSpPr>
            <a:spLocks noGrp="1"/>
          </p:cNvSpPr>
          <p:nvPr>
            <p:ph type="body" sz="quarter" idx="11"/>
          </p:nvPr>
        </p:nvSpPr>
        <p:spPr/>
        <p:txBody>
          <a:bodyPr/>
          <a:lstStyle/>
          <a:p>
            <a:pPr marL="57140" indent="0">
              <a:buNone/>
            </a:pPr>
            <a:r>
              <a:rPr lang="en-US" sz="1100" b="1" dirty="0" smtClean="0"/>
              <a:t>Analysis cont’d</a:t>
            </a:r>
          </a:p>
          <a:p>
            <a:r>
              <a:rPr lang="en-US" sz="1100" dirty="0"/>
              <a:t>Implementations can do this </a:t>
            </a:r>
            <a:r>
              <a:rPr lang="en-US" sz="1100" dirty="0" smtClean="0"/>
              <a:t>today (e.g</a:t>
            </a:r>
            <a:r>
              <a:rPr lang="en-US" sz="1100" dirty="0"/>
              <a:t>. for EPC), i.e. a standardized state DB is </a:t>
            </a:r>
            <a:r>
              <a:rPr lang="en-US" sz="1100" b="1" dirty="0"/>
              <a:t>not a </a:t>
            </a:r>
            <a:r>
              <a:rPr lang="en-US" sz="1100" b="1" dirty="0" smtClean="0"/>
              <a:t>prerequisite for reducing network function resources</a:t>
            </a:r>
            <a:endParaRPr lang="en-US" sz="1100" dirty="0"/>
          </a:p>
          <a:p>
            <a:pPr>
              <a:spcBef>
                <a:spcPts val="600"/>
              </a:spcBef>
            </a:pPr>
            <a:r>
              <a:rPr lang="en-US" sz="1100" dirty="0"/>
              <a:t>A common storage service across different implementations could </a:t>
            </a:r>
            <a:r>
              <a:rPr lang="en-US" sz="1100" dirty="0" smtClean="0"/>
              <a:t>simplify </a:t>
            </a:r>
            <a:r>
              <a:rPr lang="en-US" sz="1100" dirty="0"/>
              <a:t>deployments</a:t>
            </a:r>
          </a:p>
          <a:p>
            <a:pPr marL="57140" indent="0">
              <a:buNone/>
            </a:pPr>
            <a:r>
              <a:rPr lang="en-US" sz="1100" b="1" dirty="0" smtClean="0"/>
              <a:t>Conclusion</a:t>
            </a:r>
          </a:p>
          <a:p>
            <a:r>
              <a:rPr lang="en-US" sz="1100" dirty="0" smtClean="0"/>
              <a:t>Benefits of outsourcing state may need to be better understood</a:t>
            </a:r>
          </a:p>
          <a:p>
            <a:r>
              <a:rPr lang="en-US" sz="1100" dirty="0" smtClean="0"/>
              <a:t>Standardized state DB is not a prerequisite for outsourcing state for long time Idle UEs</a:t>
            </a:r>
          </a:p>
          <a:p>
            <a:pPr>
              <a:spcBef>
                <a:spcPts val="600"/>
              </a:spcBef>
            </a:pPr>
            <a:r>
              <a:rPr lang="en-US" sz="1100" dirty="0"/>
              <a:t>Similarly as for the previous issue, it may be worth looking into defining common interface(s) from network functions to storage services/databases for opaque data to foster this</a:t>
            </a:r>
          </a:p>
        </p:txBody>
      </p:sp>
      <p:sp>
        <p:nvSpPr>
          <p:cNvPr id="4" name="Title 3"/>
          <p:cNvSpPr>
            <a:spLocks noGrp="1"/>
          </p:cNvSpPr>
          <p:nvPr>
            <p:ph type="title"/>
          </p:nvPr>
        </p:nvSpPr>
        <p:spPr/>
        <p:txBody>
          <a:bodyPr/>
          <a:lstStyle/>
          <a:p>
            <a:r>
              <a:rPr lang="en-US" sz="2400" dirty="0"/>
              <a:t>Reduce network function resource usage for Idle </a:t>
            </a:r>
            <a:r>
              <a:rPr lang="en-US" sz="2400" dirty="0" smtClean="0"/>
              <a:t>UEs</a:t>
            </a:r>
            <a:endParaRPr lang="en-US" sz="2400" dirty="0"/>
          </a:p>
        </p:txBody>
      </p:sp>
    </p:spTree>
    <p:extLst>
      <p:ext uri="{BB962C8B-B14F-4D97-AF65-F5344CB8AC3E}">
        <p14:creationId xmlns:p14="http://schemas.microsoft.com/office/powerpoint/2010/main" val="236055708"/>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marL="12700" indent="0">
              <a:spcBef>
                <a:spcPts val="600"/>
              </a:spcBef>
              <a:buNone/>
            </a:pPr>
            <a:r>
              <a:rPr lang="en-US" sz="1100" b="1" dirty="0"/>
              <a:t>Key idea</a:t>
            </a:r>
          </a:p>
          <a:p>
            <a:pPr>
              <a:spcBef>
                <a:spcPts val="600"/>
              </a:spcBef>
            </a:pPr>
            <a:r>
              <a:rPr lang="en-US" sz="1100" dirty="0"/>
              <a:t>Different network functions (e.g. MM and SM) access a common view of the session state for a given subscriber </a:t>
            </a:r>
          </a:p>
          <a:p>
            <a:pPr>
              <a:spcBef>
                <a:spcPts val="600"/>
              </a:spcBef>
            </a:pPr>
            <a:r>
              <a:rPr lang="en-US" sz="1100" dirty="0"/>
              <a:t>As a result, subscriber state needed by e.g. the SM function does not have to be passed as direct messaging from MM to SM</a:t>
            </a:r>
          </a:p>
          <a:p>
            <a:pPr marL="57140" indent="0">
              <a:spcBef>
                <a:spcPts val="600"/>
              </a:spcBef>
              <a:buNone/>
            </a:pPr>
            <a:r>
              <a:rPr lang="en-US" sz="1100" b="1" dirty="0" smtClean="0"/>
              <a:t>Analysis</a:t>
            </a:r>
          </a:p>
          <a:p>
            <a:pPr>
              <a:spcBef>
                <a:spcPts val="600"/>
              </a:spcBef>
            </a:pPr>
            <a:r>
              <a:rPr lang="en-US" sz="1100" dirty="0" smtClean="0"/>
              <a:t>If network functions exchange direct messages anyway (as Data layer solution assumes) no signaling is saved (instead, additional signaling for sync with the data layer and from there to the target function is needed)</a:t>
            </a:r>
          </a:p>
          <a:p>
            <a:pPr>
              <a:spcBef>
                <a:spcPts val="600"/>
              </a:spcBef>
            </a:pPr>
            <a:r>
              <a:rPr lang="en-US" sz="1100" dirty="0" smtClean="0"/>
              <a:t>Passing information directly via a database instead of an API violates key industry principles for service architectures</a:t>
            </a:r>
            <a:endParaRPr lang="en-US" sz="1100" dirty="0"/>
          </a:p>
        </p:txBody>
      </p:sp>
      <p:sp>
        <p:nvSpPr>
          <p:cNvPr id="3" name="Text Placeholder 2"/>
          <p:cNvSpPr>
            <a:spLocks noGrp="1"/>
          </p:cNvSpPr>
          <p:nvPr>
            <p:ph type="body" sz="quarter" idx="11"/>
          </p:nvPr>
        </p:nvSpPr>
        <p:spPr/>
        <p:txBody>
          <a:bodyPr/>
          <a:lstStyle/>
          <a:p>
            <a:pPr marL="57140" indent="0">
              <a:spcBef>
                <a:spcPts val="600"/>
              </a:spcBef>
              <a:buNone/>
            </a:pPr>
            <a:r>
              <a:rPr lang="en-US" sz="1100" b="1" dirty="0" smtClean="0"/>
              <a:t>Analysis</a:t>
            </a:r>
            <a:endParaRPr lang="en-US" sz="1100" b="1" dirty="0"/>
          </a:p>
          <a:p>
            <a:pPr>
              <a:spcBef>
                <a:spcPts val="600"/>
              </a:spcBef>
            </a:pPr>
            <a:r>
              <a:rPr lang="en-US" sz="1100" dirty="0" smtClean="0"/>
              <a:t>Open technical issues: How can synchronization between direct messages and state transfer via data layer be ensured:</a:t>
            </a:r>
          </a:p>
          <a:p>
            <a:pPr lvl="1">
              <a:spcBef>
                <a:spcPts val="600"/>
              </a:spcBef>
            </a:pPr>
            <a:r>
              <a:rPr lang="en-US" sz="1000" dirty="0" smtClean="0"/>
              <a:t>How can it be ensured that the data exchanged via data layer reaches the target function before the direct message?</a:t>
            </a:r>
          </a:p>
          <a:p>
            <a:pPr>
              <a:spcBef>
                <a:spcPts val="600"/>
              </a:spcBef>
            </a:pPr>
            <a:r>
              <a:rPr lang="en-US" sz="1100" dirty="0" smtClean="0"/>
              <a:t>How can it be avoided that multiple network functions overwrite the same data field in the shared session state database?</a:t>
            </a:r>
          </a:p>
          <a:p>
            <a:pPr marL="57140" indent="0">
              <a:spcBef>
                <a:spcPts val="600"/>
              </a:spcBef>
              <a:buNone/>
            </a:pPr>
            <a:r>
              <a:rPr lang="en-US" sz="1100" b="1" dirty="0" smtClean="0"/>
              <a:t>Conclusion</a:t>
            </a:r>
          </a:p>
          <a:p>
            <a:pPr>
              <a:spcBef>
                <a:spcPts val="600"/>
              </a:spcBef>
            </a:pPr>
            <a:r>
              <a:rPr lang="en-US" sz="1100" dirty="0" smtClean="0"/>
              <a:t>Too </a:t>
            </a:r>
            <a:r>
              <a:rPr lang="en-US" sz="1100" dirty="0"/>
              <a:t>early to agree this as the way forward for the 5G architecture </a:t>
            </a:r>
            <a:r>
              <a:rPr lang="en-US" sz="1100" dirty="0" smtClean="0"/>
              <a:t>(synchronization issues and access control to shared session state has not been described yet)</a:t>
            </a:r>
          </a:p>
          <a:p>
            <a:pPr>
              <a:spcBef>
                <a:spcPts val="600"/>
              </a:spcBef>
            </a:pPr>
            <a:r>
              <a:rPr lang="en-US" sz="1100" dirty="0" smtClean="0"/>
              <a:t>Generally not promising due to</a:t>
            </a:r>
          </a:p>
          <a:p>
            <a:pPr lvl="1">
              <a:spcBef>
                <a:spcPts val="600"/>
              </a:spcBef>
            </a:pPr>
            <a:r>
              <a:rPr lang="en-US" sz="1100" dirty="0" smtClean="0"/>
              <a:t>Lack of benefits if also direct </a:t>
            </a:r>
            <a:r>
              <a:rPr lang="en-US" sz="1100" dirty="0"/>
              <a:t>messaging </a:t>
            </a:r>
            <a:r>
              <a:rPr lang="en-US" sz="1100" dirty="0" smtClean="0"/>
              <a:t>is used</a:t>
            </a:r>
          </a:p>
          <a:p>
            <a:pPr lvl="1">
              <a:spcBef>
                <a:spcPts val="600"/>
              </a:spcBef>
            </a:pPr>
            <a:r>
              <a:rPr lang="en-US" sz="1100" dirty="0" smtClean="0"/>
              <a:t>Violation of industry </a:t>
            </a:r>
            <a:r>
              <a:rPr lang="en-US" sz="1100" dirty="0"/>
              <a:t>principles for service </a:t>
            </a:r>
            <a:r>
              <a:rPr lang="en-US" sz="1100" dirty="0" smtClean="0"/>
              <a:t>architectures</a:t>
            </a:r>
            <a:endParaRPr lang="en-US" sz="1100" dirty="0"/>
          </a:p>
        </p:txBody>
      </p:sp>
      <p:sp>
        <p:nvSpPr>
          <p:cNvPr id="4" name="Title 3"/>
          <p:cNvSpPr>
            <a:spLocks noGrp="1"/>
          </p:cNvSpPr>
          <p:nvPr>
            <p:ph type="title"/>
          </p:nvPr>
        </p:nvSpPr>
        <p:spPr/>
        <p:txBody>
          <a:bodyPr/>
          <a:lstStyle/>
          <a:p>
            <a:r>
              <a:rPr lang="en-US" sz="2000" dirty="0" smtClean="0"/>
              <a:t>Sharing context information via a data layer instead of via direct </a:t>
            </a:r>
            <a:r>
              <a:rPr lang="en-US" sz="2000" dirty="0"/>
              <a:t>messaging (e.g. from MM to SM</a:t>
            </a:r>
            <a:r>
              <a:rPr lang="en-US" sz="2000" dirty="0" smtClean="0"/>
              <a:t>)</a:t>
            </a:r>
            <a:endParaRPr lang="en-US" sz="2000" dirty="0"/>
          </a:p>
        </p:txBody>
      </p:sp>
    </p:spTree>
    <p:extLst>
      <p:ext uri="{BB962C8B-B14F-4D97-AF65-F5344CB8AC3E}">
        <p14:creationId xmlns:p14="http://schemas.microsoft.com/office/powerpoint/2010/main" val="482442181"/>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7494" y="1269967"/>
            <a:ext cx="3901123" cy="3083094"/>
          </a:xfrm>
        </p:spPr>
        <p:txBody>
          <a:bodyPr/>
          <a:lstStyle/>
          <a:p>
            <a:pPr marL="12700" indent="0">
              <a:spcBef>
                <a:spcPts val="600"/>
              </a:spcBef>
              <a:buNone/>
            </a:pPr>
            <a:r>
              <a:rPr lang="en-US" sz="1100" b="1" dirty="0"/>
              <a:t>Key idea</a:t>
            </a:r>
          </a:p>
          <a:p>
            <a:pPr>
              <a:spcBef>
                <a:spcPts val="600"/>
              </a:spcBef>
            </a:pPr>
            <a:r>
              <a:rPr lang="en-US" sz="1100" dirty="0"/>
              <a:t>Network functions expose a subset of their context information (e.g. ULI</a:t>
            </a:r>
            <a:r>
              <a:rPr lang="en-US" sz="1100" dirty="0" smtClean="0"/>
              <a:t>)</a:t>
            </a:r>
            <a:endParaRPr lang="en-US" sz="1100" dirty="0"/>
          </a:p>
          <a:p>
            <a:pPr>
              <a:spcBef>
                <a:spcPts val="600"/>
              </a:spcBef>
            </a:pPr>
            <a:r>
              <a:rPr lang="en-US" sz="1100" dirty="0"/>
              <a:t>Other network functions </a:t>
            </a:r>
            <a:r>
              <a:rPr lang="en-US" sz="1100" dirty="0" smtClean="0"/>
              <a:t>or 3</a:t>
            </a:r>
            <a:r>
              <a:rPr lang="en-US" sz="1100" baseline="30000" dirty="0" smtClean="0"/>
              <a:t>rd</a:t>
            </a:r>
            <a:r>
              <a:rPr lang="en-US" sz="1100" dirty="0" smtClean="0"/>
              <a:t> party functions subscribe </a:t>
            </a:r>
            <a:r>
              <a:rPr lang="en-US" sz="1100" dirty="0"/>
              <a:t>to changes of e.g. ULI</a:t>
            </a:r>
          </a:p>
          <a:p>
            <a:pPr>
              <a:spcBef>
                <a:spcPts val="600"/>
              </a:spcBef>
            </a:pPr>
            <a:r>
              <a:rPr lang="en-US" sz="1100" dirty="0" smtClean="0"/>
              <a:t>Avoids </a:t>
            </a:r>
            <a:r>
              <a:rPr lang="en-US" sz="1100" dirty="0"/>
              <a:t>the need to pass this information via potentially multiple nodes on the path as </a:t>
            </a:r>
            <a:r>
              <a:rPr lang="en-US" sz="1100" dirty="0" smtClean="0"/>
              <a:t>today</a:t>
            </a:r>
            <a:endParaRPr lang="en-US" sz="1100" dirty="0"/>
          </a:p>
          <a:p>
            <a:pPr>
              <a:spcBef>
                <a:spcPts val="600"/>
              </a:spcBef>
            </a:pPr>
            <a:endParaRPr lang="en-US" sz="1100" dirty="0"/>
          </a:p>
          <a:p>
            <a:pPr marL="57140" indent="0">
              <a:spcBef>
                <a:spcPts val="600"/>
              </a:spcBef>
              <a:buNone/>
            </a:pPr>
            <a:endParaRPr lang="en-US" sz="1100" b="1" dirty="0" smtClean="0"/>
          </a:p>
        </p:txBody>
      </p:sp>
      <p:sp>
        <p:nvSpPr>
          <p:cNvPr id="3" name="Text Placeholder 2"/>
          <p:cNvSpPr>
            <a:spLocks noGrp="1"/>
          </p:cNvSpPr>
          <p:nvPr>
            <p:ph type="body" sz="quarter" idx="11"/>
          </p:nvPr>
        </p:nvSpPr>
        <p:spPr>
          <a:xfrm>
            <a:off x="4603704" y="1240783"/>
            <a:ext cx="4218460" cy="3613318"/>
          </a:xfrm>
        </p:spPr>
        <p:txBody>
          <a:bodyPr/>
          <a:lstStyle/>
          <a:p>
            <a:pPr marL="12700" indent="0">
              <a:spcBef>
                <a:spcPts val="600"/>
              </a:spcBef>
              <a:buNone/>
            </a:pPr>
            <a:r>
              <a:rPr lang="en-US" sz="1200" b="1" dirty="0" smtClean="0"/>
              <a:t>Analysis</a:t>
            </a:r>
            <a:endParaRPr lang="en-US" sz="1200" dirty="0" smtClean="0"/>
          </a:p>
          <a:p>
            <a:pPr>
              <a:spcBef>
                <a:spcPts val="600"/>
              </a:spcBef>
            </a:pPr>
            <a:r>
              <a:rPr lang="en-US" sz="1100" dirty="0" smtClean="0"/>
              <a:t>Exposure </a:t>
            </a:r>
            <a:r>
              <a:rPr lang="en-US" sz="1100" dirty="0"/>
              <a:t>of information such as ULI to 3</a:t>
            </a:r>
            <a:r>
              <a:rPr lang="en-US" sz="1100" baseline="30000" dirty="0"/>
              <a:t>rd</a:t>
            </a:r>
            <a:r>
              <a:rPr lang="en-US" sz="1100" dirty="0"/>
              <a:t> party functions </a:t>
            </a:r>
            <a:r>
              <a:rPr lang="en-US" sz="1100" dirty="0" smtClean="0"/>
              <a:t>(and other network functions) is useful</a:t>
            </a:r>
          </a:p>
          <a:p>
            <a:pPr>
              <a:spcBef>
                <a:spcPts val="600"/>
              </a:spcBef>
            </a:pPr>
            <a:r>
              <a:rPr lang="en-US" sz="1100" dirty="0" smtClean="0"/>
              <a:t>But: </a:t>
            </a:r>
            <a:r>
              <a:rPr lang="en-US" sz="1100" b="1" dirty="0" smtClean="0"/>
              <a:t>issue has </a:t>
            </a:r>
            <a:r>
              <a:rPr lang="en-US" sz="1100" b="1" dirty="0"/>
              <a:t>already </a:t>
            </a:r>
            <a:r>
              <a:rPr lang="en-US" sz="1100" b="1" dirty="0" smtClean="0"/>
              <a:t>been solved </a:t>
            </a:r>
            <a:r>
              <a:rPr lang="en-US" sz="1100" dirty="0"/>
              <a:t>by the agreement to </a:t>
            </a:r>
            <a:r>
              <a:rPr lang="en-US" sz="1100" dirty="0" smtClean="0"/>
              <a:t>follow </a:t>
            </a:r>
            <a:r>
              <a:rPr lang="en-US" sz="1100" dirty="0"/>
              <a:t>a service-based approach </a:t>
            </a:r>
            <a:r>
              <a:rPr lang="en-US" sz="1100" dirty="0" smtClean="0"/>
              <a:t>(capability exposure) in R15</a:t>
            </a:r>
            <a:endParaRPr lang="en-US" sz="1100" dirty="0"/>
          </a:p>
          <a:p>
            <a:pPr lvl="1">
              <a:spcBef>
                <a:spcPts val="600"/>
              </a:spcBef>
            </a:pPr>
            <a:r>
              <a:rPr lang="en-US" sz="1100" dirty="0" smtClean="0"/>
              <a:t>ULI reporting can </a:t>
            </a:r>
            <a:r>
              <a:rPr lang="en-US" sz="1100" dirty="0"/>
              <a:t>be defined as </a:t>
            </a:r>
            <a:r>
              <a:rPr lang="en-US" sz="1100" dirty="0" smtClean="0"/>
              <a:t>a </a:t>
            </a:r>
            <a:r>
              <a:rPr lang="en-US" sz="1100" dirty="0"/>
              <a:t>service </a:t>
            </a:r>
            <a:r>
              <a:rPr lang="en-US" sz="1100" dirty="0" smtClean="0"/>
              <a:t>offered for multiple consumers (3</a:t>
            </a:r>
            <a:r>
              <a:rPr lang="en-US" sz="1100" baseline="30000" dirty="0" smtClean="0"/>
              <a:t>rd </a:t>
            </a:r>
            <a:r>
              <a:rPr lang="en-US" sz="1100" dirty="0"/>
              <a:t>parties </a:t>
            </a:r>
            <a:r>
              <a:rPr lang="en-US" sz="1100" dirty="0" smtClean="0"/>
              <a:t>and other NFs)</a:t>
            </a:r>
          </a:p>
          <a:p>
            <a:pPr lvl="1">
              <a:spcBef>
                <a:spcPts val="600"/>
              </a:spcBef>
            </a:pPr>
            <a:r>
              <a:rPr lang="en-US" sz="1100" dirty="0" smtClean="0"/>
              <a:t>Multiple </a:t>
            </a:r>
            <a:r>
              <a:rPr lang="en-US" sz="1100" dirty="0"/>
              <a:t>functions can </a:t>
            </a:r>
            <a:r>
              <a:rPr lang="en-US" sz="1100" dirty="0" smtClean="0"/>
              <a:t>subscribe </a:t>
            </a:r>
            <a:r>
              <a:rPr lang="en-US" sz="1100" dirty="0"/>
              <a:t>to receiving ULI </a:t>
            </a:r>
            <a:r>
              <a:rPr lang="en-US" sz="1100" dirty="0" smtClean="0"/>
              <a:t>updates</a:t>
            </a:r>
          </a:p>
          <a:p>
            <a:pPr lvl="1">
              <a:spcBef>
                <a:spcPts val="600"/>
              </a:spcBef>
            </a:pPr>
            <a:r>
              <a:rPr lang="en-US" sz="1100" dirty="0" smtClean="0"/>
              <a:t>No need for an additional data layer for storing ULI </a:t>
            </a:r>
          </a:p>
          <a:p>
            <a:pPr lvl="1">
              <a:spcBef>
                <a:spcPts val="600"/>
              </a:spcBef>
            </a:pPr>
            <a:r>
              <a:rPr lang="en-US" sz="1100" dirty="0"/>
              <a:t>As an optimization (to reduce load on NFs), an intermediate Network Exposure Function (NEF) may be considered</a:t>
            </a:r>
          </a:p>
          <a:p>
            <a:pPr marL="57140" indent="0">
              <a:spcBef>
                <a:spcPts val="600"/>
              </a:spcBef>
              <a:buNone/>
            </a:pPr>
            <a:r>
              <a:rPr lang="en-US" sz="1200" b="1" dirty="0" smtClean="0"/>
              <a:t>Conclusion</a:t>
            </a:r>
            <a:endParaRPr lang="en-US" sz="1200" b="1" dirty="0"/>
          </a:p>
          <a:p>
            <a:pPr>
              <a:spcBef>
                <a:spcPts val="600"/>
              </a:spcBef>
            </a:pPr>
            <a:r>
              <a:rPr lang="en-US" sz="1200" dirty="0" smtClean="0"/>
              <a:t>Issue has already been solved by the agreed principle of exposing capabilities (e.g. ULI reporting) as a service</a:t>
            </a:r>
          </a:p>
          <a:p>
            <a:pPr>
              <a:spcBef>
                <a:spcPts val="600"/>
              </a:spcBef>
            </a:pPr>
            <a:r>
              <a:rPr lang="en-US" sz="1200" dirty="0"/>
              <a:t>No need for an additional data </a:t>
            </a:r>
            <a:r>
              <a:rPr lang="en-US" sz="1200" dirty="0" smtClean="0"/>
              <a:t>layer (but data layer could be an implementation option on top of capability exposure; see next slide)</a:t>
            </a:r>
            <a:endParaRPr lang="en-US" sz="1200" dirty="0"/>
          </a:p>
        </p:txBody>
      </p:sp>
      <p:sp>
        <p:nvSpPr>
          <p:cNvPr id="4" name="Title 3"/>
          <p:cNvSpPr>
            <a:spLocks noGrp="1"/>
          </p:cNvSpPr>
          <p:nvPr>
            <p:ph type="title"/>
          </p:nvPr>
        </p:nvSpPr>
        <p:spPr/>
        <p:txBody>
          <a:bodyPr/>
          <a:lstStyle/>
          <a:p>
            <a:r>
              <a:rPr lang="en-US" sz="1600" dirty="0"/>
              <a:t>Exposure of information to other MNO network functions or 3</a:t>
            </a:r>
            <a:r>
              <a:rPr lang="en-US" sz="1600" baseline="30000" dirty="0"/>
              <a:t>rd</a:t>
            </a:r>
            <a:r>
              <a:rPr lang="en-US" sz="1600" dirty="0"/>
              <a:t> party </a:t>
            </a:r>
            <a:r>
              <a:rPr lang="en-US" sz="1600" dirty="0" smtClean="0"/>
              <a:t>functions</a:t>
            </a:r>
            <a:endParaRPr lang="en-US" sz="1600" dirty="0"/>
          </a:p>
        </p:txBody>
      </p:sp>
      <p:pic>
        <p:nvPicPr>
          <p:cNvPr id="9" name="Picture 8"/>
          <p:cNvPicPr>
            <a:picLocks noChangeAspect="1"/>
          </p:cNvPicPr>
          <p:nvPr/>
        </p:nvPicPr>
        <p:blipFill>
          <a:blip r:embed="rId3"/>
          <a:stretch>
            <a:fillRect/>
          </a:stretch>
        </p:blipFill>
        <p:spPr>
          <a:xfrm>
            <a:off x="516228" y="3047442"/>
            <a:ext cx="3897282" cy="1518150"/>
          </a:xfrm>
          <a:prstGeom prst="rect">
            <a:avLst/>
          </a:prstGeom>
        </p:spPr>
      </p:pic>
      <p:sp>
        <p:nvSpPr>
          <p:cNvPr id="10" name="Freeform 9"/>
          <p:cNvSpPr/>
          <p:nvPr/>
        </p:nvSpPr>
        <p:spPr>
          <a:xfrm>
            <a:off x="843608" y="3569110"/>
            <a:ext cx="959734" cy="666627"/>
          </a:xfrm>
          <a:custGeom>
            <a:avLst/>
            <a:gdLst>
              <a:gd name="connsiteX0" fmla="*/ 0 w 959734"/>
              <a:gd name="connsiteY0" fmla="*/ 666627 h 666627"/>
              <a:gd name="connsiteX1" fmla="*/ 147484 w 959734"/>
              <a:gd name="connsiteY1" fmla="*/ 300867 h 666627"/>
              <a:gd name="connsiteX2" fmla="*/ 837708 w 959734"/>
              <a:gd name="connsiteY2" fmla="*/ 294967 h 666627"/>
              <a:gd name="connsiteX3" fmla="*/ 955695 w 959734"/>
              <a:gd name="connsiteY3" fmla="*/ 0 h 666627"/>
            </a:gdLst>
            <a:ahLst/>
            <a:cxnLst>
              <a:cxn ang="0">
                <a:pos x="connsiteX0" y="connsiteY0"/>
              </a:cxn>
              <a:cxn ang="0">
                <a:pos x="connsiteX1" y="connsiteY1"/>
              </a:cxn>
              <a:cxn ang="0">
                <a:pos x="connsiteX2" y="connsiteY2"/>
              </a:cxn>
              <a:cxn ang="0">
                <a:pos x="connsiteX3" y="connsiteY3"/>
              </a:cxn>
            </a:cxnLst>
            <a:rect l="l" t="t" r="r" b="b"/>
            <a:pathLst>
              <a:path w="959734" h="666627">
                <a:moveTo>
                  <a:pt x="0" y="666627"/>
                </a:moveTo>
                <a:cubicBezTo>
                  <a:pt x="3933" y="514718"/>
                  <a:pt x="7866" y="362810"/>
                  <a:pt x="147484" y="300867"/>
                </a:cubicBezTo>
                <a:cubicBezTo>
                  <a:pt x="287102" y="238924"/>
                  <a:pt x="703006" y="345111"/>
                  <a:pt x="837708" y="294967"/>
                </a:cubicBezTo>
                <a:cubicBezTo>
                  <a:pt x="972410" y="244822"/>
                  <a:pt x="964052" y="122411"/>
                  <a:pt x="955695" y="0"/>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p:cNvSpPr/>
          <p:nvPr/>
        </p:nvSpPr>
        <p:spPr>
          <a:xfrm>
            <a:off x="1675417" y="3869821"/>
            <a:ext cx="1002890" cy="277425"/>
          </a:xfrm>
          <a:custGeom>
            <a:avLst/>
            <a:gdLst>
              <a:gd name="connsiteX0" fmla="*/ 0 w 1002890"/>
              <a:gd name="connsiteY0" fmla="*/ 6055 h 277425"/>
              <a:gd name="connsiteX1" fmla="*/ 831809 w 1002890"/>
              <a:gd name="connsiteY1" fmla="*/ 35552 h 277425"/>
              <a:gd name="connsiteX2" fmla="*/ 1002890 w 1002890"/>
              <a:gd name="connsiteY2" fmla="*/ 277425 h 277425"/>
            </a:gdLst>
            <a:ahLst/>
            <a:cxnLst>
              <a:cxn ang="0">
                <a:pos x="connsiteX0" y="connsiteY0"/>
              </a:cxn>
              <a:cxn ang="0">
                <a:pos x="connsiteX1" y="connsiteY1"/>
              </a:cxn>
              <a:cxn ang="0">
                <a:pos x="connsiteX2" y="connsiteY2"/>
              </a:cxn>
            </a:cxnLst>
            <a:rect l="l" t="t" r="r" b="b"/>
            <a:pathLst>
              <a:path w="1002890" h="277425">
                <a:moveTo>
                  <a:pt x="0" y="6055"/>
                </a:moveTo>
                <a:cubicBezTo>
                  <a:pt x="332330" y="-1811"/>
                  <a:pt x="664661" y="-9676"/>
                  <a:pt x="831809" y="35552"/>
                </a:cubicBezTo>
                <a:cubicBezTo>
                  <a:pt x="998957" y="80780"/>
                  <a:pt x="1000923" y="179102"/>
                  <a:pt x="1002890" y="277425"/>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11"/>
          <p:cNvSpPr/>
          <p:nvPr/>
        </p:nvSpPr>
        <p:spPr>
          <a:xfrm>
            <a:off x="2212258" y="3858993"/>
            <a:ext cx="1321456" cy="305950"/>
          </a:xfrm>
          <a:custGeom>
            <a:avLst/>
            <a:gdLst>
              <a:gd name="connsiteX0" fmla="*/ 0 w 1321456"/>
              <a:gd name="connsiteY0" fmla="*/ 22781 h 305950"/>
              <a:gd name="connsiteX1" fmla="*/ 937997 w 1321456"/>
              <a:gd name="connsiteY1" fmla="*/ 28681 h 305950"/>
              <a:gd name="connsiteX2" fmla="*/ 1321456 w 1321456"/>
              <a:gd name="connsiteY2" fmla="*/ 305950 h 305950"/>
            </a:gdLst>
            <a:ahLst/>
            <a:cxnLst>
              <a:cxn ang="0">
                <a:pos x="connsiteX0" y="connsiteY0"/>
              </a:cxn>
              <a:cxn ang="0">
                <a:pos x="connsiteX1" y="connsiteY1"/>
              </a:cxn>
              <a:cxn ang="0">
                <a:pos x="connsiteX2" y="connsiteY2"/>
              </a:cxn>
            </a:cxnLst>
            <a:rect l="l" t="t" r="r" b="b"/>
            <a:pathLst>
              <a:path w="1321456" h="305950">
                <a:moveTo>
                  <a:pt x="0" y="22781"/>
                </a:moveTo>
                <a:cubicBezTo>
                  <a:pt x="358877" y="2133"/>
                  <a:pt x="717754" y="-18514"/>
                  <a:pt x="937997" y="28681"/>
                </a:cubicBezTo>
                <a:cubicBezTo>
                  <a:pt x="1158240" y="75876"/>
                  <a:pt x="1239848" y="190913"/>
                  <a:pt x="1321456" y="305950"/>
                </a:cubicBezTo>
              </a:path>
            </a:pathLst>
          </a:custGeom>
          <a:noFill/>
          <a:ln>
            <a:solidFill>
              <a:srgbClr val="FF0000"/>
            </a:solidFill>
            <a:headEnd type="none" w="med" len="med"/>
            <a:tailEnd type="triangl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3357625" y="4065488"/>
            <a:ext cx="489646" cy="369332"/>
          </a:xfrm>
          <a:prstGeom prst="rect">
            <a:avLst/>
          </a:prstGeom>
          <a:noFill/>
        </p:spPr>
        <p:txBody>
          <a:bodyPr wrap="square" rtlCol="0">
            <a:spAutoFit/>
          </a:bodyPr>
          <a:lstStyle/>
          <a:p>
            <a:r>
              <a:rPr lang="en-US" dirty="0" smtClean="0"/>
              <a:t>…</a:t>
            </a:r>
            <a:endParaRPr lang="en-US" dirty="0"/>
          </a:p>
        </p:txBody>
      </p:sp>
      <p:sp>
        <p:nvSpPr>
          <p:cNvPr id="14" name="TextBox 13"/>
          <p:cNvSpPr txBox="1"/>
          <p:nvPr/>
        </p:nvSpPr>
        <p:spPr>
          <a:xfrm>
            <a:off x="1163707" y="3567831"/>
            <a:ext cx="796413" cy="369332"/>
          </a:xfrm>
          <a:prstGeom prst="rect">
            <a:avLst/>
          </a:prstGeom>
          <a:noFill/>
        </p:spPr>
        <p:txBody>
          <a:bodyPr wrap="square" rtlCol="0">
            <a:spAutoFit/>
          </a:bodyPr>
          <a:lstStyle/>
          <a:p>
            <a:r>
              <a:rPr lang="en-US" b="1" dirty="0" smtClean="0">
                <a:solidFill>
                  <a:srgbClr val="FF0000"/>
                </a:solidFill>
              </a:rPr>
              <a:t>ULI</a:t>
            </a:r>
            <a:endParaRPr lang="en-US" b="1" dirty="0">
              <a:solidFill>
                <a:srgbClr val="FF0000"/>
              </a:solidFill>
            </a:endParaRPr>
          </a:p>
        </p:txBody>
      </p:sp>
    </p:spTree>
    <p:extLst>
      <p:ext uri="{BB962C8B-B14F-4D97-AF65-F5344CB8AC3E}">
        <p14:creationId xmlns:p14="http://schemas.microsoft.com/office/powerpoint/2010/main" val="1232600021"/>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Blue theme 2015 16x9">
  <a:themeElements>
    <a:clrScheme name="Cisco Blue">
      <a:dk1>
        <a:srgbClr val="676767"/>
      </a:dk1>
      <a:lt1>
        <a:srgbClr val="FFFFFF"/>
      </a:lt1>
      <a:dk2>
        <a:srgbClr val="2968AF"/>
      </a:dk2>
      <a:lt2>
        <a:srgbClr val="FFFFFF"/>
      </a:lt2>
      <a:accent1>
        <a:srgbClr val="214794"/>
      </a:accent1>
      <a:accent2>
        <a:srgbClr val="8EBCDC"/>
      </a:accent2>
      <a:accent3>
        <a:srgbClr val="676767"/>
      </a:accent3>
      <a:accent4>
        <a:srgbClr val="57B74E"/>
      </a:accent4>
      <a:accent5>
        <a:srgbClr val="32B2DF"/>
      </a:accent5>
      <a:accent6>
        <a:srgbClr val="0D868E"/>
      </a:accent6>
      <a:hlink>
        <a:srgbClr val="2BA2D7"/>
      </a:hlink>
      <a:folHlink>
        <a:srgbClr val="2968A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A4D7"/>
        </a:solidFill>
        <a:ln>
          <a:noFill/>
        </a:ln>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Blue theme 2015 16x9</Template>
  <TotalTime>3099</TotalTime>
  <Words>2709</Words>
  <Application>Microsoft Office PowerPoint</Application>
  <PresentationFormat>On-screen Show (16:9)</PresentationFormat>
  <Paragraphs>186</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ＭＳ Ｐゴシック</vt:lpstr>
      <vt:lpstr>Aktiv Grotesk W01</vt:lpstr>
      <vt:lpstr>Arial</vt:lpstr>
      <vt:lpstr>Calibri</vt:lpstr>
      <vt:lpstr>CiscoSans</vt:lpstr>
      <vt:lpstr>CiscoSans ExtraLight</vt:lpstr>
      <vt:lpstr>CiscoSans Thin</vt:lpstr>
      <vt:lpstr>Blue theme 2015 16x9</vt:lpstr>
      <vt:lpstr>NGCN state management and data exposure</vt:lpstr>
      <vt:lpstr>Data layer solution contradicts industry’s best practices  for service-based architectures</vt:lpstr>
      <vt:lpstr>Problems claimed to be solved by the Data Layer solution (*)</vt:lpstr>
      <vt:lpstr>Support common interface to a common database (avoid need for different databases for state from different NFs)</vt:lpstr>
      <vt:lpstr>Increase NF resiliency by separating state from network functions and enabling any network function instance to finish a transaction in case of NF failure (1/2)</vt:lpstr>
      <vt:lpstr>Increase NF resiliency by separating state from network functions and enabling any network function instance to finish a transaction in case of NF failure (2/2)</vt:lpstr>
      <vt:lpstr>Reduce network function resource usage for Idle UEs</vt:lpstr>
      <vt:lpstr>Sharing context information via a data layer instead of via direct messaging (e.g. from MM to SM)</vt:lpstr>
      <vt:lpstr>Exposure of information to other MNO network functions or 3rd party functions</vt:lpstr>
      <vt:lpstr>Support of analytics/big data on top of UE context information in the data layer</vt:lpstr>
      <vt:lpstr>Conclusion</vt:lpstr>
      <vt:lpstr>Proposed way forward (conclusion for KI#7)</vt:lpstr>
      <vt:lpstr>Proposed update to questions for show of hands</vt:lpstr>
      <vt:lpstr>Backup</vt:lpstr>
      <vt:lpstr>Industry’s best practices for designing service architectures</vt:lpstr>
      <vt:lpstr>Best practices in micro-service architectures: “In the micro-services approach, each service manages and stores its own state.“</vt:lpstr>
      <vt:lpstr>Best practices in micro-service architectures: “Micro-services prefer letting each service manage its own database.”</vt:lpstr>
      <vt:lpstr>Best practices in micro-service architectures: “Keep each microservice’s persistent data private to that service and accessible only via its API”</vt:lpstr>
      <vt:lpstr>Best practices in micro-service architectures: “Create a Separate Data Store for Each Microservice”</vt:lpstr>
      <vt:lpstr>Summary: Key attributes of micro service architectures </vt:lpstr>
    </vt:vector>
  </TitlesOfParts>
  <Company>Cisco Systems,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Cisco_9</dc:creator>
  <cp:lastModifiedBy>Cisco_1</cp:lastModifiedBy>
  <cp:revision>174</cp:revision>
  <dcterms:created xsi:type="dcterms:W3CDTF">2016-10-27T20:56:08Z</dcterms:created>
  <dcterms:modified xsi:type="dcterms:W3CDTF">2016-11-08T14:09:09Z</dcterms:modified>
</cp:coreProperties>
</file>